
<file path=[Content_Types].xml><?xml version="1.0" encoding="utf-8"?>
<Types xmlns="http://schemas.openxmlformats.org/package/2006/content-types">
  <Override PartName="/customXml/itemProps2.xml" ContentType="application/vnd.openxmlformats-officedocument.customXmlProperties+xml"/>
  <Override PartName="/customXml/itemProps3.xml" ContentType="application/vnd.openxmlformats-officedocument.customXmlProperties+xml"/>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sldIdLst>
    <p:sldId id="281" r:id="rId5"/>
    <p:sldId id="509" r:id="rId6"/>
    <p:sldId id="524" r:id="rId7"/>
    <p:sldId id="525" r:id="rId8"/>
    <p:sldId id="526" r:id="rId9"/>
    <p:sldId id="527" r:id="rId10"/>
    <p:sldId id="528" r:id="rId11"/>
    <p:sldId id="530" r:id="rId12"/>
    <p:sldId id="529" r:id="rId13"/>
    <p:sldId id="531" r:id="rId14"/>
    <p:sldId id="532" r:id="rId15"/>
    <p:sldId id="533" r:id="rId16"/>
    <p:sldId id="534" r:id="rId17"/>
    <p:sldId id="535" r:id="rId18"/>
    <p:sldId id="536" r:id="rId19"/>
    <p:sldId id="537" r:id="rId20"/>
    <p:sldId id="538" r:id="rId21"/>
  </p:sldIdLst>
  <p:sldSz cx="9144000" cy="6858000" type="screen4x3"/>
  <p:notesSz cx="7102475" cy="10234613"/>
  <p:defaultTex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useTimings="0">
    <p:kiosk/>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0"/>
      </p:ext>
    </p:extLst>
  </p:showPr>
  <p:clrMru>
    <a:srgbClr val="FF1D1D"/>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794" autoAdjust="0"/>
    <p:restoredTop sz="99757" autoAdjust="0"/>
  </p:normalViewPr>
  <p:slideViewPr>
    <p:cSldViewPr>
      <p:cViewPr>
        <p:scale>
          <a:sx n="118" d="100"/>
          <a:sy n="118" d="100"/>
        </p:scale>
        <p:origin x="-120" y="186"/>
      </p:cViewPr>
      <p:guideLst>
        <p:guide orient="horz" pos="2160"/>
        <p:guide pos="2880"/>
      </p:guideLst>
    </p:cSldViewPr>
  </p:slideViewPr>
  <p:outlineViewPr>
    <p:cViewPr>
      <p:scale>
        <a:sx n="33" d="100"/>
        <a:sy n="33" d="100"/>
      </p:scale>
      <p:origin x="0" y="1182"/>
    </p:cViewPr>
  </p:outlineViewPr>
  <p:notesTextViewPr>
    <p:cViewPr>
      <p:scale>
        <a:sx n="100" d="100"/>
        <a:sy n="100" d="100"/>
      </p:scale>
      <p:origin x="0" y="0"/>
    </p:cViewPr>
  </p:notesTextViewPr>
  <p:sorterViewPr>
    <p:cViewPr>
      <p:scale>
        <a:sx n="66" d="100"/>
        <a:sy n="66" d="100"/>
      </p:scale>
      <p:origin x="0" y="9216"/>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706" name="Rectangle 2"/>
          <p:cNvSpPr>
            <a:spLocks noGrp="1" noChangeArrowheads="1"/>
          </p:cNvSpPr>
          <p:nvPr>
            <p:ph type="hdr" sz="quarter"/>
          </p:nvPr>
        </p:nvSpPr>
        <p:spPr bwMode="auto">
          <a:xfrm>
            <a:off x="0" y="0"/>
            <a:ext cx="3078163" cy="511175"/>
          </a:xfrm>
          <a:prstGeom prst="rect">
            <a:avLst/>
          </a:prstGeom>
          <a:noFill/>
          <a:ln w="9525">
            <a:noFill/>
            <a:miter lim="800000"/>
            <a:headEnd/>
            <a:tailEnd/>
          </a:ln>
          <a:effectLst/>
        </p:spPr>
        <p:txBody>
          <a:bodyPr vert="horz" wrap="square" lIns="99066" tIns="49533" rIns="99066" bIns="49533" numCol="1" anchor="t" anchorCtr="0" compatLnSpc="1">
            <a:prstTxWarp prst="textNoShape">
              <a:avLst/>
            </a:prstTxWarp>
          </a:bodyPr>
          <a:lstStyle>
            <a:lvl1pPr>
              <a:defRPr sz="1300"/>
            </a:lvl1pPr>
          </a:lstStyle>
          <a:p>
            <a:pPr>
              <a:defRPr/>
            </a:pPr>
            <a:endParaRPr lang="en-GB"/>
          </a:p>
        </p:txBody>
      </p:sp>
      <p:sp>
        <p:nvSpPr>
          <p:cNvPr id="72707" name="Rectangle 3"/>
          <p:cNvSpPr>
            <a:spLocks noGrp="1" noChangeArrowheads="1"/>
          </p:cNvSpPr>
          <p:nvPr>
            <p:ph type="dt" idx="1"/>
          </p:nvPr>
        </p:nvSpPr>
        <p:spPr bwMode="auto">
          <a:xfrm>
            <a:off x="4022725" y="0"/>
            <a:ext cx="3078163" cy="511175"/>
          </a:xfrm>
          <a:prstGeom prst="rect">
            <a:avLst/>
          </a:prstGeom>
          <a:noFill/>
          <a:ln w="9525">
            <a:noFill/>
            <a:miter lim="800000"/>
            <a:headEnd/>
            <a:tailEnd/>
          </a:ln>
          <a:effectLst/>
        </p:spPr>
        <p:txBody>
          <a:bodyPr vert="horz" wrap="square" lIns="99066" tIns="49533" rIns="99066" bIns="49533" numCol="1" anchor="t" anchorCtr="0" compatLnSpc="1">
            <a:prstTxWarp prst="textNoShape">
              <a:avLst/>
            </a:prstTxWarp>
          </a:bodyPr>
          <a:lstStyle>
            <a:lvl1pPr algn="r">
              <a:defRPr sz="1300"/>
            </a:lvl1pPr>
          </a:lstStyle>
          <a:p>
            <a:pPr>
              <a:defRPr/>
            </a:pPr>
            <a:endParaRPr lang="en-GB"/>
          </a:p>
        </p:txBody>
      </p:sp>
      <p:sp>
        <p:nvSpPr>
          <p:cNvPr id="37892" name="Rectangle 4"/>
          <p:cNvSpPr>
            <a:spLocks noGrp="1" noRot="1" noChangeAspect="1" noChangeArrowheads="1" noTextEdit="1"/>
          </p:cNvSpPr>
          <p:nvPr>
            <p:ph type="sldImg" idx="2"/>
          </p:nvPr>
        </p:nvSpPr>
        <p:spPr bwMode="auto">
          <a:xfrm>
            <a:off x="993775" y="768350"/>
            <a:ext cx="5114925" cy="3836988"/>
          </a:xfrm>
          <a:prstGeom prst="rect">
            <a:avLst/>
          </a:prstGeom>
          <a:noFill/>
          <a:ln w="9525">
            <a:solidFill>
              <a:srgbClr val="000000"/>
            </a:solidFill>
            <a:miter lim="800000"/>
            <a:headEnd/>
            <a:tailEnd/>
          </a:ln>
        </p:spPr>
      </p:sp>
      <p:sp>
        <p:nvSpPr>
          <p:cNvPr id="72709" name="Rectangle 5"/>
          <p:cNvSpPr>
            <a:spLocks noGrp="1" noChangeArrowheads="1"/>
          </p:cNvSpPr>
          <p:nvPr>
            <p:ph type="body" sz="quarter" idx="3"/>
          </p:nvPr>
        </p:nvSpPr>
        <p:spPr bwMode="auto">
          <a:xfrm>
            <a:off x="709613" y="4860925"/>
            <a:ext cx="5683250" cy="4605338"/>
          </a:xfrm>
          <a:prstGeom prst="rect">
            <a:avLst/>
          </a:prstGeom>
          <a:noFill/>
          <a:ln w="9525">
            <a:noFill/>
            <a:miter lim="800000"/>
            <a:headEnd/>
            <a:tailEnd/>
          </a:ln>
          <a:effectLst/>
        </p:spPr>
        <p:txBody>
          <a:bodyPr vert="horz" wrap="square" lIns="99066" tIns="49533" rIns="99066" bIns="49533"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72710" name="Rectangle 6"/>
          <p:cNvSpPr>
            <a:spLocks noGrp="1" noChangeArrowheads="1"/>
          </p:cNvSpPr>
          <p:nvPr>
            <p:ph type="ftr" sz="quarter" idx="4"/>
          </p:nvPr>
        </p:nvSpPr>
        <p:spPr bwMode="auto">
          <a:xfrm>
            <a:off x="0" y="9721850"/>
            <a:ext cx="3078163" cy="511175"/>
          </a:xfrm>
          <a:prstGeom prst="rect">
            <a:avLst/>
          </a:prstGeom>
          <a:noFill/>
          <a:ln w="9525">
            <a:noFill/>
            <a:miter lim="800000"/>
            <a:headEnd/>
            <a:tailEnd/>
          </a:ln>
          <a:effectLst/>
        </p:spPr>
        <p:txBody>
          <a:bodyPr vert="horz" wrap="square" lIns="99066" tIns="49533" rIns="99066" bIns="49533" numCol="1" anchor="b" anchorCtr="0" compatLnSpc="1">
            <a:prstTxWarp prst="textNoShape">
              <a:avLst/>
            </a:prstTxWarp>
          </a:bodyPr>
          <a:lstStyle>
            <a:lvl1pPr>
              <a:defRPr sz="1300"/>
            </a:lvl1pPr>
          </a:lstStyle>
          <a:p>
            <a:pPr>
              <a:defRPr/>
            </a:pPr>
            <a:endParaRPr lang="en-GB"/>
          </a:p>
        </p:txBody>
      </p:sp>
      <p:sp>
        <p:nvSpPr>
          <p:cNvPr id="72711" name="Rectangle 7"/>
          <p:cNvSpPr>
            <a:spLocks noGrp="1" noChangeArrowheads="1"/>
          </p:cNvSpPr>
          <p:nvPr>
            <p:ph type="sldNum" sz="quarter" idx="5"/>
          </p:nvPr>
        </p:nvSpPr>
        <p:spPr bwMode="auto">
          <a:xfrm>
            <a:off x="4022725" y="9721850"/>
            <a:ext cx="3078163" cy="511175"/>
          </a:xfrm>
          <a:prstGeom prst="rect">
            <a:avLst/>
          </a:prstGeom>
          <a:noFill/>
          <a:ln w="9525">
            <a:noFill/>
            <a:miter lim="800000"/>
            <a:headEnd/>
            <a:tailEnd/>
          </a:ln>
          <a:effectLst/>
        </p:spPr>
        <p:txBody>
          <a:bodyPr vert="horz" wrap="square" lIns="99066" tIns="49533" rIns="99066" bIns="49533" numCol="1" anchor="b" anchorCtr="0" compatLnSpc="1">
            <a:prstTxWarp prst="textNoShape">
              <a:avLst/>
            </a:prstTxWarp>
          </a:bodyPr>
          <a:lstStyle>
            <a:lvl1pPr algn="r">
              <a:defRPr sz="1300"/>
            </a:lvl1pPr>
          </a:lstStyle>
          <a:p>
            <a:pPr>
              <a:defRPr/>
            </a:pPr>
            <a:fld id="{6B29AD01-D67C-4E62-9FE0-7CE7FAB5AF8F}" type="slidenum">
              <a:rPr lang="en-GB"/>
              <a:pPr>
                <a:defRPr/>
              </a:pPr>
              <a:t>‹#›</a:t>
            </a:fld>
            <a:endParaRPr lang="en-GB"/>
          </a:p>
        </p:txBody>
      </p:sp>
    </p:spTree>
    <p:extLst>
      <p:ext uri="{BB962C8B-B14F-4D97-AF65-F5344CB8AC3E}">
        <p14:creationId xmlns:p14="http://schemas.microsoft.com/office/powerpoint/2010/main" xmlns="" val="11270791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B7AE1C5F-0131-4B94-971F-A37251FCF020}" type="slidenum">
              <a:rPr lang="en-GB"/>
              <a:pPr>
                <a:defRPr/>
              </a:pPr>
              <a:t>‹#›</a:t>
            </a:fld>
            <a:endParaRPr lang="en-GB"/>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651CE874-D5DE-472A-A525-88000CE3F2E9}" type="slidenum">
              <a:rPr lang="en-GB"/>
              <a:pPr>
                <a:defRPr/>
              </a:pPr>
              <a:t>‹#›</a:t>
            </a:fld>
            <a:endParaRPr lang="en-GB"/>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B52F9810-B6BF-42A6-A52A-767EC93A8C92}" type="slidenum">
              <a:rPr lang="en-GB"/>
              <a:pPr>
                <a:defRPr/>
              </a:pPr>
              <a:t>‹#›</a:t>
            </a:fld>
            <a:endParaRPr lang="en-GB"/>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B3E38C6C-8D21-4919-BA2A-FE33C15AB26E}" type="slidenum">
              <a:rPr lang="en-GB"/>
              <a:pPr>
                <a:defRPr/>
              </a:pPr>
              <a:t>‹#›</a:t>
            </a:fld>
            <a:endParaRPr lang="en-GB"/>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ln/>
        </p:spPr>
        <p:txBody>
          <a:bodyPr/>
          <a:lstStyle>
            <a:lvl1pPr>
              <a:defRPr/>
            </a:lvl1pPr>
          </a:lstStyle>
          <a:p>
            <a:pPr>
              <a:defRPr/>
            </a:pPr>
            <a:fld id="{DDD15884-744E-4C93-B7D2-6261C761060F}" type="slidenum">
              <a:rPr lang="en-GB"/>
              <a:pPr>
                <a:defRPr/>
              </a:pPr>
              <a:t>‹#›</a:t>
            </a:fld>
            <a:endParaRPr lang="en-GB"/>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E40F1AA9-45A2-4EB2-943A-96F155DF0740}" type="slidenum">
              <a:rPr lang="en-GB"/>
              <a:pPr>
                <a:defRPr/>
              </a:pPr>
              <a:t>‹#›</a:t>
            </a:fld>
            <a:endParaRPr lang="en-GB"/>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ln/>
        </p:spPr>
        <p:txBody>
          <a:bodyPr/>
          <a:lstStyle>
            <a:lvl1pPr>
              <a:defRPr/>
            </a:lvl1pPr>
          </a:lstStyle>
          <a:p>
            <a:pPr>
              <a:defRPr/>
            </a:pPr>
            <a:fld id="{FF1418C6-A494-47CF-B596-38A99991EEF6}" type="slidenum">
              <a:rPr lang="en-GB"/>
              <a:pPr>
                <a:defRPr/>
              </a:pPr>
              <a:t>‹#›</a:t>
            </a:fld>
            <a:endParaRPr lang="en-GB"/>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DF09ABF4-CC7A-44C5-A002-4EB16AE4CB01}" type="slidenum">
              <a:rPr lang="en-GB"/>
              <a:pPr>
                <a:defRPr/>
              </a:pPr>
              <a:t>‹#›</a:t>
            </a:fld>
            <a:endParaRPr lang="en-GB"/>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929E83E6-117F-4F9E-9547-ECA963989DC7}" type="slidenum">
              <a:rPr lang="en-GB"/>
              <a:pPr>
                <a:defRPr/>
              </a:pPr>
              <a:t>‹#›</a:t>
            </a:fld>
            <a:endParaRPr lang="en-GB"/>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51A86D7D-69F1-40E7-B75C-0DBBD18B2459}" type="slidenum">
              <a:rPr lang="en-GB"/>
              <a:pPr>
                <a:defRPr/>
              </a:pPr>
              <a:t>‹#›</a:t>
            </a:fld>
            <a:endParaRPr lang="en-GB"/>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94CEE9AD-60B8-4EB5-9F1F-ECB51FB5EFBF}" type="slidenum">
              <a:rPr lang="en-GB"/>
              <a:pPr>
                <a:defRPr/>
              </a:pPr>
              <a:t>‹#›</a:t>
            </a:fld>
            <a:endParaRPr lang="en-GB"/>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GB"/>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GB"/>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A59A28C0-354C-48D6-9E95-C60AA25D4D9A}"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Text Box 4"/>
          <p:cNvSpPr txBox="1">
            <a:spLocks noChangeArrowheads="1"/>
          </p:cNvSpPr>
          <p:nvPr/>
        </p:nvSpPr>
        <p:spPr bwMode="auto">
          <a:xfrm>
            <a:off x="914400" y="228600"/>
            <a:ext cx="8229600" cy="708025"/>
          </a:xfrm>
          <a:prstGeom prst="rect">
            <a:avLst/>
          </a:prstGeom>
          <a:noFill/>
          <a:ln w="9525">
            <a:noFill/>
            <a:miter lim="800000"/>
            <a:headEnd/>
            <a:tailEnd/>
          </a:ln>
          <a:effectLst/>
        </p:spPr>
        <p:txBody>
          <a:bodyPr>
            <a:spAutoFit/>
          </a:bodyPr>
          <a:lstStyle/>
          <a:p>
            <a:pPr>
              <a:spcBef>
                <a:spcPct val="50000"/>
              </a:spcBef>
              <a:defRPr/>
            </a:pPr>
            <a:r>
              <a:rPr lang="en-GB" sz="1200" dirty="0"/>
              <a:t> </a:t>
            </a:r>
            <a:r>
              <a:rPr lang="en-GB" sz="1000" dirty="0"/>
              <a:t>                                          </a:t>
            </a:r>
            <a:r>
              <a:rPr lang="en-GB" sz="1600" b="1" u="sng" dirty="0">
                <a:solidFill>
                  <a:schemeClr val="accent2"/>
                </a:solidFill>
                <a:effectLst>
                  <a:outerShdw blurRad="38100" dist="38100" dir="2700000" algn="tl">
                    <a:srgbClr val="C0C0C0"/>
                  </a:outerShdw>
                </a:effectLst>
              </a:rPr>
              <a:t>Welcome to Mix2Win User Manual Version 1.0.10</a:t>
            </a:r>
          </a:p>
          <a:p>
            <a:pPr algn="ctr">
              <a:spcBef>
                <a:spcPct val="50000"/>
              </a:spcBef>
              <a:defRPr/>
            </a:pPr>
            <a:r>
              <a:rPr lang="en-GB" sz="1600" b="1" u="sng" dirty="0" smtClean="0">
                <a:solidFill>
                  <a:schemeClr val="accent2"/>
                </a:solidFill>
                <a:effectLst>
                  <a:outerShdw blurRad="38100" dist="38100" dir="2700000" algn="tl">
                    <a:srgbClr val="C0C0C0"/>
                  </a:outerShdw>
                </a:effectLst>
              </a:rPr>
              <a:t>Save Customer Colours</a:t>
            </a:r>
            <a:endParaRPr lang="en-GB" sz="1600" b="1" u="sng" dirty="0">
              <a:solidFill>
                <a:schemeClr val="accent2"/>
              </a:solidFill>
              <a:effectLst>
                <a:outerShdw blurRad="38100" dist="38100" dir="2700000" algn="tl">
                  <a:srgbClr val="C0C0C0"/>
                </a:outerShdw>
              </a:effectLst>
            </a:endParaRPr>
          </a:p>
        </p:txBody>
      </p:sp>
      <p:pic>
        <p:nvPicPr>
          <p:cNvPr id="2051" name="Picture 37"/>
          <p:cNvPicPr>
            <a:picLocks noChangeAspect="1" noChangeArrowheads="1"/>
          </p:cNvPicPr>
          <p:nvPr/>
        </p:nvPicPr>
        <p:blipFill>
          <a:blip r:embed="rId2" cstate="print"/>
          <a:srcRect/>
          <a:stretch>
            <a:fillRect/>
          </a:stretch>
        </p:blipFill>
        <p:spPr bwMode="auto">
          <a:xfrm>
            <a:off x="0" y="0"/>
            <a:ext cx="1866900" cy="942975"/>
          </a:xfrm>
          <a:prstGeom prst="rect">
            <a:avLst/>
          </a:prstGeom>
          <a:noFill/>
          <a:ln w="9525">
            <a:noFill/>
            <a:miter lim="800000"/>
            <a:headEnd/>
            <a:tailEnd/>
          </a:ln>
        </p:spPr>
      </p:pic>
      <p:pic>
        <p:nvPicPr>
          <p:cNvPr id="2052" name="Picture 38"/>
          <p:cNvPicPr>
            <a:picLocks noChangeAspect="1" noChangeArrowheads="1"/>
          </p:cNvPicPr>
          <p:nvPr/>
        </p:nvPicPr>
        <p:blipFill>
          <a:blip r:embed="rId3" cstate="print"/>
          <a:srcRect/>
          <a:stretch>
            <a:fillRect/>
          </a:stretch>
        </p:blipFill>
        <p:spPr bwMode="auto">
          <a:xfrm>
            <a:off x="0" y="5495925"/>
            <a:ext cx="1933575" cy="1362075"/>
          </a:xfrm>
          <a:prstGeom prst="rect">
            <a:avLst/>
          </a:prstGeom>
          <a:noFill/>
          <a:ln w="9525">
            <a:noFill/>
            <a:miter lim="800000"/>
            <a:headEnd/>
            <a:tailEnd/>
          </a:ln>
        </p:spPr>
      </p:pic>
      <p:pic>
        <p:nvPicPr>
          <p:cNvPr id="7" name="Picture 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097819" y="1066800"/>
            <a:ext cx="7086600" cy="4605071"/>
          </a:xfrm>
          <a:prstGeom prst="rect">
            <a:avLst/>
          </a:prstGeom>
          <a:ln>
            <a:solidFill>
              <a:schemeClr val="accent2"/>
            </a:solidFill>
          </a:ln>
        </p:spPr>
      </p:pic>
    </p:spTree>
  </p:cSld>
  <p:clrMapOvr>
    <a:masterClrMapping/>
  </p:clrMapOvr>
  <p:transition spd="med" advClick="0" advTm="300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9747" name="Picture 2"/>
          <p:cNvPicPr>
            <a:picLocks noChangeAspect="1" noChangeArrowheads="1"/>
          </p:cNvPicPr>
          <p:nvPr/>
        </p:nvPicPr>
        <p:blipFill>
          <a:blip r:embed="rId2" cstate="print"/>
          <a:srcRect/>
          <a:stretch>
            <a:fillRect/>
          </a:stretch>
        </p:blipFill>
        <p:spPr bwMode="auto">
          <a:xfrm>
            <a:off x="0" y="0"/>
            <a:ext cx="1866900" cy="942975"/>
          </a:xfrm>
          <a:prstGeom prst="rect">
            <a:avLst/>
          </a:prstGeom>
          <a:noFill/>
          <a:ln w="9525">
            <a:noFill/>
            <a:miter lim="800000"/>
            <a:headEnd/>
            <a:tailEnd/>
          </a:ln>
        </p:spPr>
      </p:pic>
      <p:pic>
        <p:nvPicPr>
          <p:cNvPr id="159748" name="Picture 3"/>
          <p:cNvPicPr>
            <a:picLocks noChangeAspect="1" noChangeArrowheads="1"/>
          </p:cNvPicPr>
          <p:nvPr/>
        </p:nvPicPr>
        <p:blipFill>
          <a:blip r:embed="rId3" cstate="print"/>
          <a:srcRect/>
          <a:stretch>
            <a:fillRect/>
          </a:stretch>
        </p:blipFill>
        <p:spPr bwMode="auto">
          <a:xfrm>
            <a:off x="0" y="5495925"/>
            <a:ext cx="1933575" cy="1362075"/>
          </a:xfrm>
          <a:prstGeom prst="rect">
            <a:avLst/>
          </a:prstGeom>
          <a:noFill/>
          <a:ln w="9525">
            <a:noFill/>
            <a:miter lim="800000"/>
            <a:headEnd/>
            <a:tailEnd/>
          </a:ln>
        </p:spPr>
      </p:pic>
      <p:sp>
        <p:nvSpPr>
          <p:cNvPr id="159751" name="Text Box 6"/>
          <p:cNvSpPr txBox="1">
            <a:spLocks noChangeArrowheads="1"/>
          </p:cNvSpPr>
          <p:nvPr/>
        </p:nvSpPr>
        <p:spPr bwMode="auto">
          <a:xfrm>
            <a:off x="2057400" y="381000"/>
            <a:ext cx="6492875" cy="338554"/>
          </a:xfrm>
          <a:prstGeom prst="rect">
            <a:avLst/>
          </a:prstGeom>
          <a:noFill/>
          <a:ln w="9525">
            <a:noFill/>
            <a:miter lim="800000"/>
            <a:headEnd/>
            <a:tailEnd/>
          </a:ln>
        </p:spPr>
        <p:txBody>
          <a:bodyPr>
            <a:spAutoFit/>
          </a:bodyPr>
          <a:lstStyle/>
          <a:p>
            <a:pPr algn="ctr"/>
            <a:r>
              <a:rPr lang="en-US" sz="1200" dirty="0"/>
              <a:t>   </a:t>
            </a:r>
            <a:r>
              <a:rPr lang="en-US" sz="1600" b="1" u="sng" dirty="0" smtClean="0">
                <a:solidFill>
                  <a:schemeClr val="accent2"/>
                </a:solidFill>
                <a:effectLst>
                  <a:outerShdw blurRad="38100" dist="38100" dir="2700000" algn="tl">
                    <a:srgbClr val="C0C0C0"/>
                  </a:outerShdw>
                </a:effectLst>
              </a:rPr>
              <a:t>Save Colour Step 1  </a:t>
            </a:r>
            <a:r>
              <a:rPr lang="en-US" sz="1600" b="1" u="sng" dirty="0">
                <a:solidFill>
                  <a:schemeClr val="accent2"/>
                </a:solidFill>
                <a:effectLst>
                  <a:outerShdw blurRad="38100" dist="38100" dir="2700000" algn="tl">
                    <a:srgbClr val="C0C0C0"/>
                  </a:outerShdw>
                </a:effectLst>
              </a:rPr>
              <a:t>–  </a:t>
            </a:r>
            <a:r>
              <a:rPr lang="en-US" sz="1600" b="1" u="sng" dirty="0" smtClean="0">
                <a:solidFill>
                  <a:schemeClr val="accent2"/>
                </a:solidFill>
                <a:effectLst>
                  <a:outerShdw blurRad="38100" dist="38100" dir="2700000" algn="tl">
                    <a:srgbClr val="C0C0C0"/>
                  </a:outerShdw>
                </a:effectLst>
              </a:rPr>
              <a:t>Select Save Option</a:t>
            </a:r>
            <a:endParaRPr lang="en-US" sz="1600" b="1" u="sng" dirty="0">
              <a:solidFill>
                <a:schemeClr val="accent2"/>
              </a:solidFill>
              <a:effectLst>
                <a:outerShdw blurRad="38100" dist="38100" dir="2700000" algn="tl">
                  <a:srgbClr val="C0C0C0"/>
                </a:outerShdw>
              </a:effectLst>
            </a:endParaRPr>
          </a:p>
        </p:txBody>
      </p:sp>
      <p:sp>
        <p:nvSpPr>
          <p:cNvPr id="11" name="Text Box 30"/>
          <p:cNvSpPr txBox="1">
            <a:spLocks noChangeArrowheads="1"/>
          </p:cNvSpPr>
          <p:nvPr/>
        </p:nvSpPr>
        <p:spPr bwMode="auto">
          <a:xfrm>
            <a:off x="1981200" y="5562600"/>
            <a:ext cx="6477000" cy="584775"/>
          </a:xfrm>
          <a:prstGeom prst="rect">
            <a:avLst/>
          </a:prstGeom>
          <a:noFill/>
          <a:ln w="9525">
            <a:solidFill>
              <a:schemeClr val="accent2"/>
            </a:solidFill>
            <a:miter lim="800000"/>
            <a:headEnd/>
            <a:tailEnd/>
          </a:ln>
        </p:spPr>
        <p:txBody>
          <a:bodyPr>
            <a:spAutoFit/>
          </a:bodyPr>
          <a:lstStyle/>
          <a:p>
            <a:pPr>
              <a:spcBef>
                <a:spcPct val="50000"/>
              </a:spcBef>
            </a:pPr>
            <a:r>
              <a:rPr lang="en-GB" sz="1600" dirty="0" smtClean="0">
                <a:solidFill>
                  <a:schemeClr val="accent2"/>
                </a:solidFill>
              </a:rPr>
              <a:t>From the dispensing screen click on the Save Colour button or press </a:t>
            </a:r>
            <a:r>
              <a:rPr lang="en-GB" sz="1600" dirty="0" smtClean="0">
                <a:solidFill>
                  <a:schemeClr val="accent2"/>
                </a:solidFill>
              </a:rPr>
              <a:t>ALT7</a:t>
            </a:r>
            <a:endParaRPr lang="en-GB" sz="1600" dirty="0">
              <a:solidFill>
                <a:schemeClr val="accent2"/>
              </a:solidFill>
            </a:endParaRPr>
          </a:p>
        </p:txBody>
      </p:sp>
      <p:sp>
        <p:nvSpPr>
          <p:cNvPr id="13" name="Line 13"/>
          <p:cNvSpPr>
            <a:spLocks noChangeShapeType="1"/>
          </p:cNvSpPr>
          <p:nvPr/>
        </p:nvSpPr>
        <p:spPr bwMode="auto">
          <a:xfrm flipH="1" flipV="1">
            <a:off x="5715000" y="5029200"/>
            <a:ext cx="152400" cy="457200"/>
          </a:xfrm>
          <a:prstGeom prst="line">
            <a:avLst/>
          </a:prstGeom>
          <a:noFill/>
          <a:ln w="12700">
            <a:solidFill>
              <a:schemeClr val="tx1"/>
            </a:solidFill>
            <a:round/>
            <a:headEnd/>
            <a:tailEnd type="triangle" w="med" len="med"/>
          </a:ln>
        </p:spPr>
        <p:txBody>
          <a:bodyPr/>
          <a:lstStyle/>
          <a:p>
            <a:endParaRPr lang="en-US"/>
          </a:p>
        </p:txBody>
      </p:sp>
      <p:pic>
        <p:nvPicPr>
          <p:cNvPr id="10" name="Picture 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85800" y="914400"/>
            <a:ext cx="7772400" cy="4572000"/>
          </a:xfrm>
          <a:prstGeom prst="rect">
            <a:avLst/>
          </a:prstGeom>
          <a:ln>
            <a:solidFill>
              <a:schemeClr val="accent2"/>
            </a:solidFill>
          </a:ln>
        </p:spPr>
      </p:pic>
      <p:sp>
        <p:nvSpPr>
          <p:cNvPr id="14" name="Line 13"/>
          <p:cNvSpPr>
            <a:spLocks noChangeShapeType="1"/>
          </p:cNvSpPr>
          <p:nvPr/>
        </p:nvSpPr>
        <p:spPr bwMode="auto">
          <a:xfrm flipH="1" flipV="1">
            <a:off x="7924800" y="3657600"/>
            <a:ext cx="228600" cy="1261646"/>
          </a:xfrm>
          <a:prstGeom prst="line">
            <a:avLst/>
          </a:prstGeom>
          <a:noFill/>
          <a:ln w="12700">
            <a:solidFill>
              <a:schemeClr val="tx1"/>
            </a:solidFill>
            <a:round/>
            <a:headEnd/>
            <a:tailEnd type="triangle" w="med" len="med"/>
          </a:ln>
        </p:spPr>
        <p:txBody>
          <a:bodyPr/>
          <a:lstStyle/>
          <a:p>
            <a:endParaRPr lang="en-US"/>
          </a:p>
        </p:txBody>
      </p:sp>
      <p:sp>
        <p:nvSpPr>
          <p:cNvPr id="15" name="Text Box 8"/>
          <p:cNvSpPr txBox="1">
            <a:spLocks noChangeArrowheads="1"/>
          </p:cNvSpPr>
          <p:nvPr/>
        </p:nvSpPr>
        <p:spPr bwMode="auto">
          <a:xfrm>
            <a:off x="7226188" y="4919246"/>
            <a:ext cx="1676400" cy="338554"/>
          </a:xfrm>
          <a:prstGeom prst="rect">
            <a:avLst/>
          </a:prstGeom>
          <a:solidFill>
            <a:schemeClr val="accent1"/>
          </a:solidFill>
          <a:ln w="9525">
            <a:solidFill>
              <a:schemeClr val="accent2"/>
            </a:solidFill>
            <a:miter lim="800000"/>
            <a:headEnd/>
            <a:tailEnd/>
          </a:ln>
        </p:spPr>
        <p:txBody>
          <a:bodyPr wrap="square">
            <a:spAutoFit/>
          </a:bodyPr>
          <a:lstStyle/>
          <a:p>
            <a:pPr>
              <a:spcBef>
                <a:spcPct val="50000"/>
              </a:spcBef>
            </a:pPr>
            <a:r>
              <a:rPr lang="en-GB" sz="1600" dirty="0" smtClean="0">
                <a:solidFill>
                  <a:schemeClr val="accent2"/>
                </a:solidFill>
              </a:rPr>
              <a:t>Save Colour</a:t>
            </a:r>
            <a:endParaRPr lang="en-GB" sz="1600" dirty="0">
              <a:solidFill>
                <a:schemeClr val="accent2"/>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1"/>
                                          </p:val>
                                        </p:tav>
                                        <p:tav tm="100000">
                                          <p:val>
                                            <p:strVal val="#ppt_x"/>
                                          </p:val>
                                        </p:tav>
                                      </p:tavLst>
                                    </p:anim>
                                    <p:anim calcmode="lin" valueType="num">
                                      <p:cBhvr>
                                        <p:cTn id="9" dur="1000" fill="hold"/>
                                        <p:tgtEl>
                                          <p:spTgt spid="11"/>
                                        </p:tgtEl>
                                        <p:attrNameLst>
                                          <p:attrName>ppt_y</p:attrName>
                                        </p:attrNameLst>
                                      </p:cBhvr>
                                      <p:tavLst>
                                        <p:tav tm="0">
                                          <p:val>
                                            <p:strVal val="#ppt_y"/>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2000"/>
                                        <p:tgtEl>
                                          <p:spTgt spid="1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2000"/>
                                        <p:tgtEl>
                                          <p:spTgt spid="14"/>
                                        </p:tgtEl>
                                      </p:cBhvr>
                                    </p:animEffect>
                                  </p:childTnLst>
                                </p:cTn>
                              </p:par>
                            </p:childTnLst>
                          </p:cTn>
                        </p:par>
                        <p:par>
                          <p:cTn id="16" fill="hold">
                            <p:stCondLst>
                              <p:cond delay="6900"/>
                            </p:stCondLst>
                            <p:childTnLst>
                              <p:par>
                                <p:cTn id="17" presetID="27" presetClass="entr" presetSubtype="0" fill="hold" grpId="0" nodeType="afterEffect">
                                  <p:stCondLst>
                                    <p:cond delay="0"/>
                                  </p:stCondLst>
                                  <p:iterate type="lt">
                                    <p:tmPct val="50000"/>
                                  </p:iterate>
                                  <p:childTnLst>
                                    <p:set>
                                      <p:cBhvr>
                                        <p:cTn id="18" dur="1" fill="hold">
                                          <p:stCondLst>
                                            <p:cond delay="0"/>
                                          </p:stCondLst>
                                        </p:cTn>
                                        <p:tgtEl>
                                          <p:spTgt spid="15"/>
                                        </p:tgtEl>
                                        <p:attrNameLst>
                                          <p:attrName>style.visibility</p:attrName>
                                        </p:attrNameLst>
                                      </p:cBhvr>
                                      <p:to>
                                        <p:strVal val="visible"/>
                                      </p:to>
                                    </p:set>
                                    <p:anim calcmode="discrete" valueType="clr">
                                      <p:cBhvr override="childStyle">
                                        <p:cTn id="19"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15"/>
                                        </p:tgtEl>
                                        <p:attrNameLst>
                                          <p:attrName>fillcolor</p:attrName>
                                        </p:attrNameLst>
                                      </p:cBhvr>
                                      <p:tavLst>
                                        <p:tav tm="0">
                                          <p:val>
                                            <p:clrVal>
                                              <a:schemeClr val="accent2"/>
                                            </p:clrVal>
                                          </p:val>
                                        </p:tav>
                                        <p:tav tm="50000">
                                          <p:val>
                                            <p:clrVal>
                                              <a:schemeClr val="hlink"/>
                                            </p:clrVal>
                                          </p:val>
                                        </p:tav>
                                      </p:tavLst>
                                    </p:anim>
                                    <p:set>
                                      <p:cBhvr>
                                        <p:cTn id="21" dur="80"/>
                                        <p:tgtEl>
                                          <p:spTgt spid="1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5"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9747" name="Picture 2"/>
          <p:cNvPicPr>
            <a:picLocks noChangeAspect="1" noChangeArrowheads="1"/>
          </p:cNvPicPr>
          <p:nvPr/>
        </p:nvPicPr>
        <p:blipFill>
          <a:blip r:embed="rId2" cstate="print"/>
          <a:srcRect/>
          <a:stretch>
            <a:fillRect/>
          </a:stretch>
        </p:blipFill>
        <p:spPr bwMode="auto">
          <a:xfrm>
            <a:off x="0" y="0"/>
            <a:ext cx="1866900" cy="942975"/>
          </a:xfrm>
          <a:prstGeom prst="rect">
            <a:avLst/>
          </a:prstGeom>
          <a:noFill/>
          <a:ln w="9525">
            <a:noFill/>
            <a:miter lim="800000"/>
            <a:headEnd/>
            <a:tailEnd/>
          </a:ln>
        </p:spPr>
      </p:pic>
      <p:pic>
        <p:nvPicPr>
          <p:cNvPr id="159748" name="Picture 3"/>
          <p:cNvPicPr>
            <a:picLocks noChangeAspect="1" noChangeArrowheads="1"/>
          </p:cNvPicPr>
          <p:nvPr/>
        </p:nvPicPr>
        <p:blipFill>
          <a:blip r:embed="rId3" cstate="print"/>
          <a:srcRect/>
          <a:stretch>
            <a:fillRect/>
          </a:stretch>
        </p:blipFill>
        <p:spPr bwMode="auto">
          <a:xfrm>
            <a:off x="0" y="5495925"/>
            <a:ext cx="1933575" cy="1362075"/>
          </a:xfrm>
          <a:prstGeom prst="rect">
            <a:avLst/>
          </a:prstGeom>
          <a:noFill/>
          <a:ln w="9525">
            <a:noFill/>
            <a:miter lim="800000"/>
            <a:headEnd/>
            <a:tailEnd/>
          </a:ln>
        </p:spPr>
      </p:pic>
      <p:sp>
        <p:nvSpPr>
          <p:cNvPr id="159751" name="Text Box 6"/>
          <p:cNvSpPr txBox="1">
            <a:spLocks noChangeArrowheads="1"/>
          </p:cNvSpPr>
          <p:nvPr/>
        </p:nvSpPr>
        <p:spPr bwMode="auto">
          <a:xfrm>
            <a:off x="2057400" y="381000"/>
            <a:ext cx="6492875" cy="338554"/>
          </a:xfrm>
          <a:prstGeom prst="rect">
            <a:avLst/>
          </a:prstGeom>
          <a:noFill/>
          <a:ln w="9525">
            <a:noFill/>
            <a:miter lim="800000"/>
            <a:headEnd/>
            <a:tailEnd/>
          </a:ln>
        </p:spPr>
        <p:txBody>
          <a:bodyPr>
            <a:spAutoFit/>
          </a:bodyPr>
          <a:lstStyle/>
          <a:p>
            <a:pPr algn="ctr"/>
            <a:r>
              <a:rPr lang="en-US" sz="1200" dirty="0"/>
              <a:t>   </a:t>
            </a:r>
            <a:r>
              <a:rPr lang="en-US" sz="1600" b="1" u="sng" dirty="0" smtClean="0">
                <a:solidFill>
                  <a:schemeClr val="accent2"/>
                </a:solidFill>
                <a:effectLst>
                  <a:outerShdw blurRad="38100" dist="38100" dir="2700000" algn="tl">
                    <a:srgbClr val="C0C0C0"/>
                  </a:outerShdw>
                </a:effectLst>
              </a:rPr>
              <a:t>Save Colour Step </a:t>
            </a:r>
            <a:r>
              <a:rPr lang="en-US" sz="1600" b="1" u="sng" dirty="0">
                <a:solidFill>
                  <a:schemeClr val="accent2"/>
                </a:solidFill>
                <a:effectLst>
                  <a:outerShdw blurRad="38100" dist="38100" dir="2700000" algn="tl">
                    <a:srgbClr val="C0C0C0"/>
                  </a:outerShdw>
                </a:effectLst>
              </a:rPr>
              <a:t>2</a:t>
            </a:r>
            <a:r>
              <a:rPr lang="en-US" sz="1600" b="1" u="sng" dirty="0" smtClean="0">
                <a:solidFill>
                  <a:schemeClr val="accent2"/>
                </a:solidFill>
                <a:effectLst>
                  <a:outerShdw blurRad="38100" dist="38100" dir="2700000" algn="tl">
                    <a:srgbClr val="C0C0C0"/>
                  </a:outerShdw>
                </a:effectLst>
              </a:rPr>
              <a:t>  </a:t>
            </a:r>
            <a:r>
              <a:rPr lang="en-US" sz="1600" b="1" u="sng" dirty="0">
                <a:solidFill>
                  <a:schemeClr val="accent2"/>
                </a:solidFill>
                <a:effectLst>
                  <a:outerShdw blurRad="38100" dist="38100" dir="2700000" algn="tl">
                    <a:srgbClr val="C0C0C0"/>
                  </a:outerShdw>
                </a:effectLst>
              </a:rPr>
              <a:t>–  </a:t>
            </a:r>
            <a:r>
              <a:rPr lang="en-US" sz="1600" b="1" u="sng" dirty="0" smtClean="0">
                <a:solidFill>
                  <a:schemeClr val="accent2"/>
                </a:solidFill>
                <a:effectLst>
                  <a:outerShdw blurRad="38100" dist="38100" dir="2700000" algn="tl">
                    <a:srgbClr val="C0C0C0"/>
                  </a:outerShdw>
                </a:effectLst>
              </a:rPr>
              <a:t>Select Customer</a:t>
            </a:r>
            <a:endParaRPr lang="en-US" sz="1600" b="1" u="sng" dirty="0">
              <a:solidFill>
                <a:schemeClr val="accent2"/>
              </a:solidFill>
              <a:effectLst>
                <a:outerShdw blurRad="38100" dist="38100" dir="2700000" algn="tl">
                  <a:srgbClr val="C0C0C0"/>
                </a:outerShdw>
              </a:effectLst>
            </a:endParaRPr>
          </a:p>
        </p:txBody>
      </p:sp>
      <p:sp>
        <p:nvSpPr>
          <p:cNvPr id="11" name="Text Box 30"/>
          <p:cNvSpPr txBox="1">
            <a:spLocks noChangeArrowheads="1"/>
          </p:cNvSpPr>
          <p:nvPr/>
        </p:nvSpPr>
        <p:spPr bwMode="auto">
          <a:xfrm>
            <a:off x="1981200" y="5562600"/>
            <a:ext cx="6477000" cy="1200329"/>
          </a:xfrm>
          <a:prstGeom prst="rect">
            <a:avLst/>
          </a:prstGeom>
          <a:noFill/>
          <a:ln w="9525">
            <a:solidFill>
              <a:schemeClr val="accent2"/>
            </a:solidFill>
            <a:miter lim="800000"/>
            <a:headEnd/>
            <a:tailEnd/>
          </a:ln>
        </p:spPr>
        <p:txBody>
          <a:bodyPr>
            <a:spAutoFit/>
          </a:bodyPr>
          <a:lstStyle/>
          <a:p>
            <a:pPr>
              <a:spcBef>
                <a:spcPct val="50000"/>
              </a:spcBef>
            </a:pPr>
            <a:r>
              <a:rPr lang="en-GB" sz="1600" dirty="0" smtClean="0">
                <a:solidFill>
                  <a:schemeClr val="accent2"/>
                </a:solidFill>
              </a:rPr>
              <a:t>Use the Up and Down arrows to scroll though the list and select an existing customer entry by double clicking or pressing enter. Type in the selection box to refine the list if needed</a:t>
            </a:r>
          </a:p>
          <a:p>
            <a:pPr>
              <a:spcBef>
                <a:spcPct val="50000"/>
              </a:spcBef>
            </a:pPr>
            <a:r>
              <a:rPr lang="en-GB" sz="1600" dirty="0" smtClean="0">
                <a:solidFill>
                  <a:schemeClr val="accent2"/>
                </a:solidFill>
              </a:rPr>
              <a:t>For new customers Click on Add or press ALT1</a:t>
            </a:r>
            <a:endParaRPr lang="en-GB" sz="1600" dirty="0">
              <a:solidFill>
                <a:schemeClr val="accent2"/>
              </a:solidFill>
            </a:endParaRPr>
          </a:p>
        </p:txBody>
      </p:sp>
      <p:sp>
        <p:nvSpPr>
          <p:cNvPr id="13" name="Line 13"/>
          <p:cNvSpPr>
            <a:spLocks noChangeShapeType="1"/>
          </p:cNvSpPr>
          <p:nvPr/>
        </p:nvSpPr>
        <p:spPr bwMode="auto">
          <a:xfrm flipH="1" flipV="1">
            <a:off x="5715000" y="5029200"/>
            <a:ext cx="152400" cy="457200"/>
          </a:xfrm>
          <a:prstGeom prst="line">
            <a:avLst/>
          </a:prstGeom>
          <a:noFill/>
          <a:ln w="12700">
            <a:solidFill>
              <a:schemeClr val="tx1"/>
            </a:solidFill>
            <a:round/>
            <a:headEnd/>
            <a:tailEnd type="triangle" w="med" len="med"/>
          </a:ln>
        </p:spPr>
        <p:txBody>
          <a:bodyPr/>
          <a:lstStyle/>
          <a:p>
            <a:endParaRPr lang="en-US"/>
          </a:p>
        </p:txBody>
      </p:sp>
      <p:pic>
        <p:nvPicPr>
          <p:cNvPr id="10" name="Picture 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85800" y="914400"/>
            <a:ext cx="7772400" cy="4572000"/>
          </a:xfrm>
          <a:prstGeom prst="rect">
            <a:avLst/>
          </a:prstGeom>
          <a:ln>
            <a:solidFill>
              <a:schemeClr val="accent2"/>
            </a:solidFill>
          </a:ln>
        </p:spPr>
      </p:pic>
      <p:sp>
        <p:nvSpPr>
          <p:cNvPr id="14" name="Line 13"/>
          <p:cNvSpPr>
            <a:spLocks noChangeShapeType="1"/>
          </p:cNvSpPr>
          <p:nvPr/>
        </p:nvSpPr>
        <p:spPr bwMode="auto">
          <a:xfrm flipH="1" flipV="1">
            <a:off x="3505199" y="1904999"/>
            <a:ext cx="3736497" cy="1955631"/>
          </a:xfrm>
          <a:prstGeom prst="line">
            <a:avLst/>
          </a:prstGeom>
          <a:noFill/>
          <a:ln w="12700">
            <a:solidFill>
              <a:schemeClr val="tx1"/>
            </a:solidFill>
            <a:round/>
            <a:headEnd/>
            <a:tailEnd type="triangle" w="med" len="med"/>
          </a:ln>
        </p:spPr>
        <p:txBody>
          <a:bodyPr/>
          <a:lstStyle/>
          <a:p>
            <a:endParaRPr lang="en-US"/>
          </a:p>
        </p:txBody>
      </p:sp>
      <p:sp>
        <p:nvSpPr>
          <p:cNvPr id="15" name="Text Box 8"/>
          <p:cNvSpPr txBox="1">
            <a:spLocks noChangeArrowheads="1"/>
          </p:cNvSpPr>
          <p:nvPr/>
        </p:nvSpPr>
        <p:spPr bwMode="auto">
          <a:xfrm>
            <a:off x="7241697" y="3691354"/>
            <a:ext cx="1676400" cy="338554"/>
          </a:xfrm>
          <a:prstGeom prst="rect">
            <a:avLst/>
          </a:prstGeom>
          <a:solidFill>
            <a:schemeClr val="accent1"/>
          </a:solidFill>
          <a:ln w="9525">
            <a:solidFill>
              <a:schemeClr val="accent2"/>
            </a:solidFill>
            <a:miter lim="800000"/>
            <a:headEnd/>
            <a:tailEnd/>
          </a:ln>
        </p:spPr>
        <p:txBody>
          <a:bodyPr wrap="square">
            <a:spAutoFit/>
          </a:bodyPr>
          <a:lstStyle/>
          <a:p>
            <a:pPr>
              <a:spcBef>
                <a:spcPct val="50000"/>
              </a:spcBef>
            </a:pPr>
            <a:r>
              <a:rPr lang="en-GB" sz="1600" dirty="0" smtClean="0">
                <a:solidFill>
                  <a:schemeClr val="accent2"/>
                </a:solidFill>
              </a:rPr>
              <a:t>Selection Box</a:t>
            </a:r>
            <a:endParaRPr lang="en-GB" sz="1600" dirty="0">
              <a:solidFill>
                <a:schemeClr val="accent2"/>
              </a:solidFill>
            </a:endParaRPr>
          </a:p>
        </p:txBody>
      </p:sp>
      <p:sp>
        <p:nvSpPr>
          <p:cNvPr id="12" name="Text Box 8"/>
          <p:cNvSpPr txBox="1">
            <a:spLocks noChangeArrowheads="1"/>
          </p:cNvSpPr>
          <p:nvPr/>
        </p:nvSpPr>
        <p:spPr bwMode="auto">
          <a:xfrm>
            <a:off x="7239000" y="2861846"/>
            <a:ext cx="1676400" cy="584775"/>
          </a:xfrm>
          <a:prstGeom prst="rect">
            <a:avLst/>
          </a:prstGeom>
          <a:solidFill>
            <a:schemeClr val="accent1"/>
          </a:solidFill>
          <a:ln w="9525">
            <a:solidFill>
              <a:schemeClr val="accent2"/>
            </a:solidFill>
            <a:miter lim="800000"/>
            <a:headEnd/>
            <a:tailEnd/>
          </a:ln>
        </p:spPr>
        <p:txBody>
          <a:bodyPr wrap="square">
            <a:spAutoFit/>
          </a:bodyPr>
          <a:lstStyle/>
          <a:p>
            <a:pPr>
              <a:spcBef>
                <a:spcPct val="50000"/>
              </a:spcBef>
            </a:pPr>
            <a:r>
              <a:rPr lang="en-GB" sz="1600" dirty="0" smtClean="0">
                <a:solidFill>
                  <a:schemeClr val="accent2"/>
                </a:solidFill>
              </a:rPr>
              <a:t>Add New Customer</a:t>
            </a:r>
            <a:endParaRPr lang="en-GB" sz="1600" dirty="0">
              <a:solidFill>
                <a:schemeClr val="accent2"/>
              </a:solidFill>
            </a:endParaRPr>
          </a:p>
        </p:txBody>
      </p:sp>
      <p:sp>
        <p:nvSpPr>
          <p:cNvPr id="16" name="Line 13"/>
          <p:cNvSpPr>
            <a:spLocks noChangeShapeType="1"/>
          </p:cNvSpPr>
          <p:nvPr/>
        </p:nvSpPr>
        <p:spPr bwMode="auto">
          <a:xfrm flipH="1" flipV="1">
            <a:off x="7848599" y="1904998"/>
            <a:ext cx="247481" cy="965032"/>
          </a:xfrm>
          <a:prstGeom prst="line">
            <a:avLst/>
          </a:prstGeom>
          <a:noFill/>
          <a:ln w="12700">
            <a:solidFill>
              <a:schemeClr val="tx1"/>
            </a:solidFill>
            <a:round/>
            <a:headEnd/>
            <a:tailEnd type="triangle" w="med" len="med"/>
          </a:ln>
        </p:spPr>
        <p:txBody>
          <a:bodyPr/>
          <a:lstStyle/>
          <a:p>
            <a:endParaRPr lang="en-US"/>
          </a:p>
        </p:txBody>
      </p:sp>
    </p:spTree>
    <p:extLst>
      <p:ext uri="{BB962C8B-B14F-4D97-AF65-F5344CB8AC3E}">
        <p14:creationId xmlns:p14="http://schemas.microsoft.com/office/powerpoint/2010/main" xmlns="" val="4498638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1"/>
                                          </p:val>
                                        </p:tav>
                                        <p:tav tm="100000">
                                          <p:val>
                                            <p:strVal val="#ppt_x"/>
                                          </p:val>
                                        </p:tav>
                                      </p:tavLst>
                                    </p:anim>
                                    <p:anim calcmode="lin" valueType="num">
                                      <p:cBhvr>
                                        <p:cTn id="9" dur="1000" fill="hold"/>
                                        <p:tgtEl>
                                          <p:spTgt spid="11"/>
                                        </p:tgtEl>
                                        <p:attrNameLst>
                                          <p:attrName>ppt_y</p:attrName>
                                        </p:attrNameLst>
                                      </p:cBhvr>
                                      <p:tavLst>
                                        <p:tav tm="0">
                                          <p:val>
                                            <p:strVal val="#ppt_y"/>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2000"/>
                                        <p:tgtEl>
                                          <p:spTgt spid="1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2000"/>
                                        <p:tgtEl>
                                          <p:spTgt spid="14"/>
                                        </p:tgtEl>
                                      </p:cBhvr>
                                    </p:animEffect>
                                  </p:childTnLst>
                                </p:cTn>
                              </p:par>
                            </p:childTnLst>
                          </p:cTn>
                        </p:par>
                        <p:par>
                          <p:cTn id="16" fill="hold">
                            <p:stCondLst>
                              <p:cond delay="19500"/>
                            </p:stCondLst>
                            <p:childTnLst>
                              <p:par>
                                <p:cTn id="17" presetID="27" presetClass="entr" presetSubtype="0" fill="hold" grpId="0" nodeType="afterEffect">
                                  <p:stCondLst>
                                    <p:cond delay="0"/>
                                  </p:stCondLst>
                                  <p:iterate type="lt">
                                    <p:tmPct val="50000"/>
                                  </p:iterate>
                                  <p:childTnLst>
                                    <p:set>
                                      <p:cBhvr>
                                        <p:cTn id="18" dur="1" fill="hold">
                                          <p:stCondLst>
                                            <p:cond delay="0"/>
                                          </p:stCondLst>
                                        </p:cTn>
                                        <p:tgtEl>
                                          <p:spTgt spid="15"/>
                                        </p:tgtEl>
                                        <p:attrNameLst>
                                          <p:attrName>style.visibility</p:attrName>
                                        </p:attrNameLst>
                                      </p:cBhvr>
                                      <p:to>
                                        <p:strVal val="visible"/>
                                      </p:to>
                                    </p:set>
                                    <p:anim calcmode="discrete" valueType="clr">
                                      <p:cBhvr override="childStyle">
                                        <p:cTn id="19"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15"/>
                                        </p:tgtEl>
                                        <p:attrNameLst>
                                          <p:attrName>fillcolor</p:attrName>
                                        </p:attrNameLst>
                                      </p:cBhvr>
                                      <p:tavLst>
                                        <p:tav tm="0">
                                          <p:val>
                                            <p:clrVal>
                                              <a:schemeClr val="accent2"/>
                                            </p:clrVal>
                                          </p:val>
                                        </p:tav>
                                        <p:tav tm="50000">
                                          <p:val>
                                            <p:clrVal>
                                              <a:schemeClr val="hlink"/>
                                            </p:clrVal>
                                          </p:val>
                                        </p:tav>
                                      </p:tavLst>
                                    </p:anim>
                                    <p:set>
                                      <p:cBhvr>
                                        <p:cTn id="21" dur="80"/>
                                        <p:tgtEl>
                                          <p:spTgt spid="15"/>
                                        </p:tgtEl>
                                        <p:attrNameLst>
                                          <p:attrName>fill.type</p:attrName>
                                        </p:attrNameLst>
                                      </p:cBhvr>
                                      <p:to>
                                        <p:strVal val="solid"/>
                                      </p:to>
                                    </p:set>
                                  </p:childTnLst>
                                </p:cTn>
                              </p:par>
                            </p:childTnLst>
                          </p:cTn>
                        </p:par>
                        <p:par>
                          <p:cTn id="22" fill="hold">
                            <p:stCondLst>
                              <p:cond delay="20020"/>
                            </p:stCondLst>
                            <p:childTnLst>
                              <p:par>
                                <p:cTn id="23" presetID="27" presetClass="entr" presetSubtype="0" fill="hold" grpId="0" nodeType="afterEffect">
                                  <p:stCondLst>
                                    <p:cond delay="0"/>
                                  </p:stCondLst>
                                  <p:iterate type="lt">
                                    <p:tmPct val="50000"/>
                                  </p:iterate>
                                  <p:childTnLst>
                                    <p:set>
                                      <p:cBhvr>
                                        <p:cTn id="24" dur="1" fill="hold">
                                          <p:stCondLst>
                                            <p:cond delay="0"/>
                                          </p:stCondLst>
                                        </p:cTn>
                                        <p:tgtEl>
                                          <p:spTgt spid="12"/>
                                        </p:tgtEl>
                                        <p:attrNameLst>
                                          <p:attrName>style.visibility</p:attrName>
                                        </p:attrNameLst>
                                      </p:cBhvr>
                                      <p:to>
                                        <p:strVal val="visible"/>
                                      </p:to>
                                    </p:set>
                                    <p:anim calcmode="discrete" valueType="clr">
                                      <p:cBhvr override="childStyle">
                                        <p:cTn id="25" dur="80"/>
                                        <p:tgtEl>
                                          <p:spTgt spid="12"/>
                                        </p:tgtEl>
                                        <p:attrNameLst>
                                          <p:attrName>style.color</p:attrName>
                                        </p:attrNameLst>
                                      </p:cBhvr>
                                      <p:tavLst>
                                        <p:tav tm="0">
                                          <p:val>
                                            <p:clrVal>
                                              <a:schemeClr val="accent2"/>
                                            </p:clrVal>
                                          </p:val>
                                        </p:tav>
                                        <p:tav tm="50000">
                                          <p:val>
                                            <p:clrVal>
                                              <a:schemeClr val="hlink"/>
                                            </p:clrVal>
                                          </p:val>
                                        </p:tav>
                                      </p:tavLst>
                                    </p:anim>
                                    <p:anim calcmode="discrete" valueType="clr">
                                      <p:cBhvr>
                                        <p:cTn id="26" dur="80"/>
                                        <p:tgtEl>
                                          <p:spTgt spid="12"/>
                                        </p:tgtEl>
                                        <p:attrNameLst>
                                          <p:attrName>fillcolor</p:attrName>
                                        </p:attrNameLst>
                                      </p:cBhvr>
                                      <p:tavLst>
                                        <p:tav tm="0">
                                          <p:val>
                                            <p:clrVal>
                                              <a:schemeClr val="accent2"/>
                                            </p:clrVal>
                                          </p:val>
                                        </p:tav>
                                        <p:tav tm="50000">
                                          <p:val>
                                            <p:clrVal>
                                              <a:schemeClr val="hlink"/>
                                            </p:clrVal>
                                          </p:val>
                                        </p:tav>
                                      </p:tavLst>
                                    </p:anim>
                                    <p:set>
                                      <p:cBhvr>
                                        <p:cTn id="27" dur="80"/>
                                        <p:tgtEl>
                                          <p:spTgt spid="12"/>
                                        </p:tgtEl>
                                        <p:attrNameLst>
                                          <p:attrName>fill.type</p:attrName>
                                        </p:attrNameLst>
                                      </p:cBhvr>
                                      <p:to>
                                        <p:strVal val="solid"/>
                                      </p:to>
                                    </p:set>
                                  </p:childTnLst>
                                </p:cTn>
                              </p:par>
                              <p:par>
                                <p:cTn id="28" presetID="10" presetClass="entr" presetSubtype="0"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5" grpId="0" animBg="1"/>
      <p:bldP spid="12" grpId="0" animBg="1"/>
      <p:bldP spid="16"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9747" name="Picture 2"/>
          <p:cNvPicPr>
            <a:picLocks noChangeAspect="1" noChangeArrowheads="1"/>
          </p:cNvPicPr>
          <p:nvPr/>
        </p:nvPicPr>
        <p:blipFill>
          <a:blip r:embed="rId2" cstate="print"/>
          <a:srcRect/>
          <a:stretch>
            <a:fillRect/>
          </a:stretch>
        </p:blipFill>
        <p:spPr bwMode="auto">
          <a:xfrm>
            <a:off x="0" y="0"/>
            <a:ext cx="1866900" cy="942975"/>
          </a:xfrm>
          <a:prstGeom prst="rect">
            <a:avLst/>
          </a:prstGeom>
          <a:noFill/>
          <a:ln w="9525">
            <a:noFill/>
            <a:miter lim="800000"/>
            <a:headEnd/>
            <a:tailEnd/>
          </a:ln>
        </p:spPr>
      </p:pic>
      <p:pic>
        <p:nvPicPr>
          <p:cNvPr id="159748" name="Picture 3"/>
          <p:cNvPicPr>
            <a:picLocks noChangeAspect="1" noChangeArrowheads="1"/>
          </p:cNvPicPr>
          <p:nvPr/>
        </p:nvPicPr>
        <p:blipFill>
          <a:blip r:embed="rId3" cstate="print"/>
          <a:srcRect/>
          <a:stretch>
            <a:fillRect/>
          </a:stretch>
        </p:blipFill>
        <p:spPr bwMode="auto">
          <a:xfrm>
            <a:off x="0" y="5495925"/>
            <a:ext cx="1933575" cy="1362075"/>
          </a:xfrm>
          <a:prstGeom prst="rect">
            <a:avLst/>
          </a:prstGeom>
          <a:noFill/>
          <a:ln w="9525">
            <a:noFill/>
            <a:miter lim="800000"/>
            <a:headEnd/>
            <a:tailEnd/>
          </a:ln>
        </p:spPr>
      </p:pic>
      <p:sp>
        <p:nvSpPr>
          <p:cNvPr id="159751" name="Text Box 6"/>
          <p:cNvSpPr txBox="1">
            <a:spLocks noChangeArrowheads="1"/>
          </p:cNvSpPr>
          <p:nvPr/>
        </p:nvSpPr>
        <p:spPr bwMode="auto">
          <a:xfrm>
            <a:off x="2057400" y="381000"/>
            <a:ext cx="6492875" cy="338554"/>
          </a:xfrm>
          <a:prstGeom prst="rect">
            <a:avLst/>
          </a:prstGeom>
          <a:noFill/>
          <a:ln w="9525">
            <a:noFill/>
            <a:miter lim="800000"/>
            <a:headEnd/>
            <a:tailEnd/>
          </a:ln>
        </p:spPr>
        <p:txBody>
          <a:bodyPr>
            <a:spAutoFit/>
          </a:bodyPr>
          <a:lstStyle/>
          <a:p>
            <a:pPr algn="ctr"/>
            <a:r>
              <a:rPr lang="en-US" sz="1200" dirty="0"/>
              <a:t>   </a:t>
            </a:r>
            <a:r>
              <a:rPr lang="en-US" sz="1600" b="1" u="sng" dirty="0" smtClean="0">
                <a:solidFill>
                  <a:schemeClr val="accent2"/>
                </a:solidFill>
                <a:effectLst>
                  <a:outerShdw blurRad="38100" dist="38100" dir="2700000" algn="tl">
                    <a:srgbClr val="C0C0C0"/>
                  </a:outerShdw>
                </a:effectLst>
              </a:rPr>
              <a:t>Save Colour Step 3  </a:t>
            </a:r>
            <a:r>
              <a:rPr lang="en-US" sz="1600" b="1" u="sng" dirty="0">
                <a:solidFill>
                  <a:schemeClr val="accent2"/>
                </a:solidFill>
                <a:effectLst>
                  <a:outerShdw blurRad="38100" dist="38100" dir="2700000" algn="tl">
                    <a:srgbClr val="C0C0C0"/>
                  </a:outerShdw>
                </a:effectLst>
              </a:rPr>
              <a:t>–  </a:t>
            </a:r>
            <a:r>
              <a:rPr lang="en-US" sz="1600" b="1" u="sng" dirty="0" smtClean="0">
                <a:solidFill>
                  <a:schemeClr val="accent2"/>
                </a:solidFill>
                <a:effectLst>
                  <a:outerShdw blurRad="38100" dist="38100" dir="2700000" algn="tl">
                    <a:srgbClr val="C0C0C0"/>
                  </a:outerShdw>
                </a:effectLst>
              </a:rPr>
              <a:t>Select Collection</a:t>
            </a:r>
            <a:endParaRPr lang="en-US" sz="1600" b="1" u="sng" dirty="0">
              <a:solidFill>
                <a:schemeClr val="accent2"/>
              </a:solidFill>
              <a:effectLst>
                <a:outerShdw blurRad="38100" dist="38100" dir="2700000" algn="tl">
                  <a:srgbClr val="C0C0C0"/>
                </a:outerShdw>
              </a:effectLst>
            </a:endParaRPr>
          </a:p>
        </p:txBody>
      </p:sp>
      <p:sp>
        <p:nvSpPr>
          <p:cNvPr id="11" name="Text Box 30"/>
          <p:cNvSpPr txBox="1">
            <a:spLocks noChangeArrowheads="1"/>
          </p:cNvSpPr>
          <p:nvPr/>
        </p:nvSpPr>
        <p:spPr bwMode="auto">
          <a:xfrm>
            <a:off x="1981200" y="5562600"/>
            <a:ext cx="6477000" cy="584775"/>
          </a:xfrm>
          <a:prstGeom prst="rect">
            <a:avLst/>
          </a:prstGeom>
          <a:noFill/>
          <a:ln w="9525">
            <a:solidFill>
              <a:schemeClr val="accent2"/>
            </a:solidFill>
            <a:miter lim="800000"/>
            <a:headEnd/>
            <a:tailEnd/>
          </a:ln>
        </p:spPr>
        <p:txBody>
          <a:bodyPr>
            <a:spAutoFit/>
          </a:bodyPr>
          <a:lstStyle/>
          <a:p>
            <a:pPr>
              <a:spcBef>
                <a:spcPct val="50000"/>
              </a:spcBef>
            </a:pPr>
            <a:r>
              <a:rPr lang="en-GB" sz="1600" dirty="0" smtClean="0">
                <a:solidFill>
                  <a:schemeClr val="accent2"/>
                </a:solidFill>
              </a:rPr>
              <a:t>Use the Up and Down arrows to scroll though the list and select an existing Collection by double clicking or pressing enter.</a:t>
            </a:r>
            <a:endParaRPr lang="en-GB" sz="1600" dirty="0">
              <a:solidFill>
                <a:schemeClr val="accent2"/>
              </a:solidFill>
            </a:endParaRPr>
          </a:p>
        </p:txBody>
      </p:sp>
      <p:sp>
        <p:nvSpPr>
          <p:cNvPr id="13" name="Line 13"/>
          <p:cNvSpPr>
            <a:spLocks noChangeShapeType="1"/>
          </p:cNvSpPr>
          <p:nvPr/>
        </p:nvSpPr>
        <p:spPr bwMode="auto">
          <a:xfrm flipH="1" flipV="1">
            <a:off x="5715000" y="5029200"/>
            <a:ext cx="152400" cy="457200"/>
          </a:xfrm>
          <a:prstGeom prst="line">
            <a:avLst/>
          </a:prstGeom>
          <a:noFill/>
          <a:ln w="12700">
            <a:solidFill>
              <a:schemeClr val="tx1"/>
            </a:solidFill>
            <a:round/>
            <a:headEnd/>
            <a:tailEnd type="triangle" w="med" len="med"/>
          </a:ln>
        </p:spPr>
        <p:txBody>
          <a:bodyPr/>
          <a:lstStyle/>
          <a:p>
            <a:endParaRPr lang="en-US"/>
          </a:p>
        </p:txBody>
      </p:sp>
      <p:pic>
        <p:nvPicPr>
          <p:cNvPr id="10" name="Picture 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85800" y="914400"/>
            <a:ext cx="7772400" cy="4572000"/>
          </a:xfrm>
          <a:prstGeom prst="rect">
            <a:avLst/>
          </a:prstGeom>
          <a:ln>
            <a:solidFill>
              <a:schemeClr val="accent2"/>
            </a:solidFill>
          </a:ln>
        </p:spPr>
      </p:pic>
      <p:sp>
        <p:nvSpPr>
          <p:cNvPr id="14" name="Line 13"/>
          <p:cNvSpPr>
            <a:spLocks noChangeShapeType="1"/>
          </p:cNvSpPr>
          <p:nvPr/>
        </p:nvSpPr>
        <p:spPr bwMode="auto">
          <a:xfrm flipH="1" flipV="1">
            <a:off x="2286000" y="3733799"/>
            <a:ext cx="4955696" cy="126830"/>
          </a:xfrm>
          <a:prstGeom prst="line">
            <a:avLst/>
          </a:prstGeom>
          <a:noFill/>
          <a:ln w="12700">
            <a:solidFill>
              <a:schemeClr val="tx1"/>
            </a:solidFill>
            <a:round/>
            <a:headEnd/>
            <a:tailEnd type="triangle" w="med" len="med"/>
          </a:ln>
        </p:spPr>
        <p:txBody>
          <a:bodyPr/>
          <a:lstStyle/>
          <a:p>
            <a:endParaRPr lang="en-US"/>
          </a:p>
        </p:txBody>
      </p:sp>
      <p:sp>
        <p:nvSpPr>
          <p:cNvPr id="15" name="Text Box 8"/>
          <p:cNvSpPr txBox="1">
            <a:spLocks noChangeArrowheads="1"/>
          </p:cNvSpPr>
          <p:nvPr/>
        </p:nvSpPr>
        <p:spPr bwMode="auto">
          <a:xfrm>
            <a:off x="7241697" y="3691354"/>
            <a:ext cx="1676400" cy="584775"/>
          </a:xfrm>
          <a:prstGeom prst="rect">
            <a:avLst/>
          </a:prstGeom>
          <a:solidFill>
            <a:schemeClr val="accent1"/>
          </a:solidFill>
          <a:ln w="9525">
            <a:solidFill>
              <a:schemeClr val="accent2"/>
            </a:solidFill>
            <a:miter lim="800000"/>
            <a:headEnd/>
            <a:tailEnd/>
          </a:ln>
        </p:spPr>
        <p:txBody>
          <a:bodyPr wrap="square">
            <a:spAutoFit/>
          </a:bodyPr>
          <a:lstStyle/>
          <a:p>
            <a:pPr>
              <a:spcBef>
                <a:spcPct val="50000"/>
              </a:spcBef>
            </a:pPr>
            <a:r>
              <a:rPr lang="en-GB" sz="1600" dirty="0" smtClean="0">
                <a:solidFill>
                  <a:schemeClr val="accent2"/>
                </a:solidFill>
              </a:rPr>
              <a:t>List of current Collections</a:t>
            </a:r>
            <a:endParaRPr lang="en-GB" sz="1600" dirty="0">
              <a:solidFill>
                <a:schemeClr val="accent2"/>
              </a:solidFill>
            </a:endParaRPr>
          </a:p>
        </p:txBody>
      </p:sp>
    </p:spTree>
    <p:extLst>
      <p:ext uri="{BB962C8B-B14F-4D97-AF65-F5344CB8AC3E}">
        <p14:creationId xmlns:p14="http://schemas.microsoft.com/office/powerpoint/2010/main" xmlns="" val="8308361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1"/>
                                          </p:val>
                                        </p:tav>
                                        <p:tav tm="100000">
                                          <p:val>
                                            <p:strVal val="#ppt_x"/>
                                          </p:val>
                                        </p:tav>
                                      </p:tavLst>
                                    </p:anim>
                                    <p:anim calcmode="lin" valueType="num">
                                      <p:cBhvr>
                                        <p:cTn id="9" dur="1000" fill="hold"/>
                                        <p:tgtEl>
                                          <p:spTgt spid="11"/>
                                        </p:tgtEl>
                                        <p:attrNameLst>
                                          <p:attrName>ppt_y</p:attrName>
                                        </p:attrNameLst>
                                      </p:cBhvr>
                                      <p:tavLst>
                                        <p:tav tm="0">
                                          <p:val>
                                            <p:strVal val="#ppt_y"/>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2000"/>
                                        <p:tgtEl>
                                          <p:spTgt spid="1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2000"/>
                                        <p:tgtEl>
                                          <p:spTgt spid="14"/>
                                        </p:tgtEl>
                                      </p:cBhvr>
                                    </p:animEffect>
                                  </p:childTnLst>
                                </p:cTn>
                              </p:par>
                            </p:childTnLst>
                          </p:cTn>
                        </p:par>
                        <p:par>
                          <p:cTn id="16" fill="hold">
                            <p:stCondLst>
                              <p:cond delay="11200"/>
                            </p:stCondLst>
                            <p:childTnLst>
                              <p:par>
                                <p:cTn id="17" presetID="27" presetClass="entr" presetSubtype="0" fill="hold" grpId="0" nodeType="afterEffect">
                                  <p:stCondLst>
                                    <p:cond delay="0"/>
                                  </p:stCondLst>
                                  <p:iterate type="lt">
                                    <p:tmPct val="50000"/>
                                  </p:iterate>
                                  <p:childTnLst>
                                    <p:set>
                                      <p:cBhvr>
                                        <p:cTn id="18" dur="1" fill="hold">
                                          <p:stCondLst>
                                            <p:cond delay="0"/>
                                          </p:stCondLst>
                                        </p:cTn>
                                        <p:tgtEl>
                                          <p:spTgt spid="15"/>
                                        </p:tgtEl>
                                        <p:attrNameLst>
                                          <p:attrName>style.visibility</p:attrName>
                                        </p:attrNameLst>
                                      </p:cBhvr>
                                      <p:to>
                                        <p:strVal val="visible"/>
                                      </p:to>
                                    </p:set>
                                    <p:anim calcmode="discrete" valueType="clr">
                                      <p:cBhvr override="childStyle">
                                        <p:cTn id="19"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15"/>
                                        </p:tgtEl>
                                        <p:attrNameLst>
                                          <p:attrName>fillcolor</p:attrName>
                                        </p:attrNameLst>
                                      </p:cBhvr>
                                      <p:tavLst>
                                        <p:tav tm="0">
                                          <p:val>
                                            <p:clrVal>
                                              <a:schemeClr val="accent2"/>
                                            </p:clrVal>
                                          </p:val>
                                        </p:tav>
                                        <p:tav tm="50000">
                                          <p:val>
                                            <p:clrVal>
                                              <a:schemeClr val="hlink"/>
                                            </p:clrVal>
                                          </p:val>
                                        </p:tav>
                                      </p:tavLst>
                                    </p:anim>
                                    <p:set>
                                      <p:cBhvr>
                                        <p:cTn id="21" dur="80"/>
                                        <p:tgtEl>
                                          <p:spTgt spid="1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9747" name="Picture 2"/>
          <p:cNvPicPr>
            <a:picLocks noChangeAspect="1" noChangeArrowheads="1"/>
          </p:cNvPicPr>
          <p:nvPr/>
        </p:nvPicPr>
        <p:blipFill>
          <a:blip r:embed="rId2" cstate="print"/>
          <a:srcRect/>
          <a:stretch>
            <a:fillRect/>
          </a:stretch>
        </p:blipFill>
        <p:spPr bwMode="auto">
          <a:xfrm>
            <a:off x="0" y="0"/>
            <a:ext cx="1866900" cy="942975"/>
          </a:xfrm>
          <a:prstGeom prst="rect">
            <a:avLst/>
          </a:prstGeom>
          <a:noFill/>
          <a:ln w="9525">
            <a:noFill/>
            <a:miter lim="800000"/>
            <a:headEnd/>
            <a:tailEnd/>
          </a:ln>
        </p:spPr>
      </p:pic>
      <p:pic>
        <p:nvPicPr>
          <p:cNvPr id="159748" name="Picture 3"/>
          <p:cNvPicPr>
            <a:picLocks noChangeAspect="1" noChangeArrowheads="1"/>
          </p:cNvPicPr>
          <p:nvPr/>
        </p:nvPicPr>
        <p:blipFill>
          <a:blip r:embed="rId3" cstate="print"/>
          <a:srcRect/>
          <a:stretch>
            <a:fillRect/>
          </a:stretch>
        </p:blipFill>
        <p:spPr bwMode="auto">
          <a:xfrm>
            <a:off x="0" y="5495925"/>
            <a:ext cx="1933575" cy="1362075"/>
          </a:xfrm>
          <a:prstGeom prst="rect">
            <a:avLst/>
          </a:prstGeom>
          <a:noFill/>
          <a:ln w="9525">
            <a:noFill/>
            <a:miter lim="800000"/>
            <a:headEnd/>
            <a:tailEnd/>
          </a:ln>
        </p:spPr>
      </p:pic>
      <p:sp>
        <p:nvSpPr>
          <p:cNvPr id="159751" name="Text Box 6"/>
          <p:cNvSpPr txBox="1">
            <a:spLocks noChangeArrowheads="1"/>
          </p:cNvSpPr>
          <p:nvPr/>
        </p:nvSpPr>
        <p:spPr bwMode="auto">
          <a:xfrm>
            <a:off x="2057400" y="381000"/>
            <a:ext cx="6492875" cy="338554"/>
          </a:xfrm>
          <a:prstGeom prst="rect">
            <a:avLst/>
          </a:prstGeom>
          <a:noFill/>
          <a:ln w="9525">
            <a:noFill/>
            <a:miter lim="800000"/>
            <a:headEnd/>
            <a:tailEnd/>
          </a:ln>
        </p:spPr>
        <p:txBody>
          <a:bodyPr>
            <a:spAutoFit/>
          </a:bodyPr>
          <a:lstStyle/>
          <a:p>
            <a:pPr algn="ctr"/>
            <a:r>
              <a:rPr lang="en-US" sz="1200" dirty="0"/>
              <a:t>   </a:t>
            </a:r>
            <a:r>
              <a:rPr lang="en-US" sz="1600" b="1" u="sng" dirty="0" smtClean="0">
                <a:solidFill>
                  <a:schemeClr val="accent2"/>
                </a:solidFill>
                <a:effectLst>
                  <a:outerShdw blurRad="38100" dist="38100" dir="2700000" algn="tl">
                    <a:srgbClr val="C0C0C0"/>
                  </a:outerShdw>
                </a:effectLst>
              </a:rPr>
              <a:t>Save Colour Step 3  </a:t>
            </a:r>
            <a:r>
              <a:rPr lang="en-US" sz="1600" b="1" u="sng" dirty="0">
                <a:solidFill>
                  <a:schemeClr val="accent2"/>
                </a:solidFill>
                <a:effectLst>
                  <a:outerShdw blurRad="38100" dist="38100" dir="2700000" algn="tl">
                    <a:srgbClr val="C0C0C0"/>
                  </a:outerShdw>
                </a:effectLst>
              </a:rPr>
              <a:t>–  </a:t>
            </a:r>
            <a:r>
              <a:rPr lang="en-US" sz="1600" b="1" u="sng" dirty="0" smtClean="0">
                <a:solidFill>
                  <a:schemeClr val="accent2"/>
                </a:solidFill>
                <a:effectLst>
                  <a:outerShdw blurRad="38100" dist="38100" dir="2700000" algn="tl">
                    <a:srgbClr val="C0C0C0"/>
                  </a:outerShdw>
                </a:effectLst>
              </a:rPr>
              <a:t>New Collection</a:t>
            </a:r>
            <a:endParaRPr lang="en-US" sz="1600" b="1" u="sng" dirty="0">
              <a:solidFill>
                <a:schemeClr val="accent2"/>
              </a:solidFill>
              <a:effectLst>
                <a:outerShdw blurRad="38100" dist="38100" dir="2700000" algn="tl">
                  <a:srgbClr val="C0C0C0"/>
                </a:outerShdw>
              </a:effectLst>
            </a:endParaRPr>
          </a:p>
        </p:txBody>
      </p:sp>
      <p:sp>
        <p:nvSpPr>
          <p:cNvPr id="11" name="Text Box 30"/>
          <p:cNvSpPr txBox="1">
            <a:spLocks noChangeArrowheads="1"/>
          </p:cNvSpPr>
          <p:nvPr/>
        </p:nvSpPr>
        <p:spPr bwMode="auto">
          <a:xfrm>
            <a:off x="1981200" y="5562600"/>
            <a:ext cx="6477000" cy="954107"/>
          </a:xfrm>
          <a:prstGeom prst="rect">
            <a:avLst/>
          </a:prstGeom>
          <a:noFill/>
          <a:ln w="9525">
            <a:solidFill>
              <a:schemeClr val="accent2"/>
            </a:solidFill>
            <a:miter lim="800000"/>
            <a:headEnd/>
            <a:tailEnd/>
          </a:ln>
        </p:spPr>
        <p:txBody>
          <a:bodyPr>
            <a:spAutoFit/>
          </a:bodyPr>
          <a:lstStyle/>
          <a:p>
            <a:pPr>
              <a:spcBef>
                <a:spcPct val="50000"/>
              </a:spcBef>
            </a:pPr>
            <a:r>
              <a:rPr lang="en-GB" sz="1600" dirty="0" smtClean="0">
                <a:solidFill>
                  <a:schemeClr val="accent2"/>
                </a:solidFill>
              </a:rPr>
              <a:t>To add a new Collection name type the new name directly into the Collection </a:t>
            </a:r>
            <a:r>
              <a:rPr lang="en-GB" sz="1600" dirty="0" smtClean="0">
                <a:solidFill>
                  <a:schemeClr val="accent2"/>
                </a:solidFill>
              </a:rPr>
              <a:t>Box</a:t>
            </a:r>
          </a:p>
          <a:p>
            <a:pPr>
              <a:spcBef>
                <a:spcPct val="50000"/>
              </a:spcBef>
            </a:pPr>
            <a:r>
              <a:rPr lang="en-GB" sz="1600" dirty="0" smtClean="0">
                <a:solidFill>
                  <a:schemeClr val="accent2"/>
                </a:solidFill>
              </a:rPr>
              <a:t>Press of Click Enter to continue.</a:t>
            </a:r>
            <a:endParaRPr lang="en-GB" sz="1600" dirty="0">
              <a:solidFill>
                <a:schemeClr val="accent2"/>
              </a:solidFill>
            </a:endParaRPr>
          </a:p>
        </p:txBody>
      </p:sp>
      <p:sp>
        <p:nvSpPr>
          <p:cNvPr id="13" name="Line 13"/>
          <p:cNvSpPr>
            <a:spLocks noChangeShapeType="1"/>
          </p:cNvSpPr>
          <p:nvPr/>
        </p:nvSpPr>
        <p:spPr bwMode="auto">
          <a:xfrm flipH="1" flipV="1">
            <a:off x="5715000" y="5029200"/>
            <a:ext cx="152400" cy="457200"/>
          </a:xfrm>
          <a:prstGeom prst="line">
            <a:avLst/>
          </a:prstGeom>
          <a:noFill/>
          <a:ln w="12700">
            <a:solidFill>
              <a:schemeClr val="tx1"/>
            </a:solidFill>
            <a:round/>
            <a:headEnd/>
            <a:tailEnd type="triangle" w="med" len="med"/>
          </a:ln>
        </p:spPr>
        <p:txBody>
          <a:bodyPr/>
          <a:lstStyle/>
          <a:p>
            <a:endParaRPr lang="en-US"/>
          </a:p>
        </p:txBody>
      </p:sp>
      <p:pic>
        <p:nvPicPr>
          <p:cNvPr id="10" name="Picture 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85800" y="914400"/>
            <a:ext cx="7772400" cy="4572000"/>
          </a:xfrm>
          <a:prstGeom prst="rect">
            <a:avLst/>
          </a:prstGeom>
          <a:ln>
            <a:solidFill>
              <a:schemeClr val="accent2"/>
            </a:solidFill>
          </a:ln>
        </p:spPr>
      </p:pic>
      <p:sp>
        <p:nvSpPr>
          <p:cNvPr id="14" name="Line 13"/>
          <p:cNvSpPr>
            <a:spLocks noChangeShapeType="1"/>
          </p:cNvSpPr>
          <p:nvPr/>
        </p:nvSpPr>
        <p:spPr bwMode="auto">
          <a:xfrm flipH="1" flipV="1">
            <a:off x="3276598" y="2057400"/>
            <a:ext cx="3965097" cy="1142999"/>
          </a:xfrm>
          <a:prstGeom prst="line">
            <a:avLst/>
          </a:prstGeom>
          <a:noFill/>
          <a:ln w="12700">
            <a:solidFill>
              <a:schemeClr val="tx1"/>
            </a:solidFill>
            <a:round/>
            <a:headEnd/>
            <a:tailEnd type="triangle" w="med" len="med"/>
          </a:ln>
        </p:spPr>
        <p:txBody>
          <a:bodyPr/>
          <a:lstStyle/>
          <a:p>
            <a:endParaRPr lang="en-US"/>
          </a:p>
        </p:txBody>
      </p:sp>
      <p:sp>
        <p:nvSpPr>
          <p:cNvPr id="15" name="Text Box 8"/>
          <p:cNvSpPr txBox="1">
            <a:spLocks noChangeArrowheads="1"/>
          </p:cNvSpPr>
          <p:nvPr/>
        </p:nvSpPr>
        <p:spPr bwMode="auto">
          <a:xfrm>
            <a:off x="7241696" y="2908012"/>
            <a:ext cx="1676400" cy="830997"/>
          </a:xfrm>
          <a:prstGeom prst="rect">
            <a:avLst/>
          </a:prstGeom>
          <a:solidFill>
            <a:schemeClr val="accent1"/>
          </a:solidFill>
          <a:ln w="9525">
            <a:solidFill>
              <a:schemeClr val="accent2"/>
            </a:solidFill>
            <a:miter lim="800000"/>
            <a:headEnd/>
            <a:tailEnd/>
          </a:ln>
        </p:spPr>
        <p:txBody>
          <a:bodyPr wrap="square">
            <a:spAutoFit/>
          </a:bodyPr>
          <a:lstStyle/>
          <a:p>
            <a:pPr>
              <a:spcBef>
                <a:spcPct val="50000"/>
              </a:spcBef>
            </a:pPr>
            <a:r>
              <a:rPr lang="en-GB" sz="1600" dirty="0" smtClean="0">
                <a:solidFill>
                  <a:schemeClr val="accent2"/>
                </a:solidFill>
              </a:rPr>
              <a:t>Collection Box – type new name here.</a:t>
            </a:r>
            <a:endParaRPr lang="en-GB" sz="1600" dirty="0">
              <a:solidFill>
                <a:schemeClr val="accent2"/>
              </a:solidFill>
            </a:endParaRPr>
          </a:p>
        </p:txBody>
      </p:sp>
    </p:spTree>
    <p:extLst>
      <p:ext uri="{BB962C8B-B14F-4D97-AF65-F5344CB8AC3E}">
        <p14:creationId xmlns:p14="http://schemas.microsoft.com/office/powerpoint/2010/main" xmlns="" val="7944918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1"/>
                                          </p:val>
                                        </p:tav>
                                        <p:tav tm="100000">
                                          <p:val>
                                            <p:strVal val="#ppt_x"/>
                                          </p:val>
                                        </p:tav>
                                      </p:tavLst>
                                    </p:anim>
                                    <p:anim calcmode="lin" valueType="num">
                                      <p:cBhvr>
                                        <p:cTn id="9" dur="1000" fill="hold"/>
                                        <p:tgtEl>
                                          <p:spTgt spid="11"/>
                                        </p:tgtEl>
                                        <p:attrNameLst>
                                          <p:attrName>ppt_y</p:attrName>
                                        </p:attrNameLst>
                                      </p:cBhvr>
                                      <p:tavLst>
                                        <p:tav tm="0">
                                          <p:val>
                                            <p:strVal val="#ppt_y"/>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2000"/>
                                        <p:tgtEl>
                                          <p:spTgt spid="1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2000"/>
                                        <p:tgtEl>
                                          <p:spTgt spid="14"/>
                                        </p:tgtEl>
                                      </p:cBhvr>
                                    </p:animEffect>
                                  </p:childTnLst>
                                </p:cTn>
                              </p:par>
                            </p:childTnLst>
                          </p:cTn>
                        </p:par>
                        <p:par>
                          <p:cTn id="16" fill="hold">
                            <p:stCondLst>
                              <p:cond delay="10200"/>
                            </p:stCondLst>
                            <p:childTnLst>
                              <p:par>
                                <p:cTn id="17" presetID="27" presetClass="entr" presetSubtype="0" fill="hold" grpId="0" nodeType="afterEffect">
                                  <p:stCondLst>
                                    <p:cond delay="0"/>
                                  </p:stCondLst>
                                  <p:iterate type="lt">
                                    <p:tmPct val="50000"/>
                                  </p:iterate>
                                  <p:childTnLst>
                                    <p:set>
                                      <p:cBhvr>
                                        <p:cTn id="18" dur="1" fill="hold">
                                          <p:stCondLst>
                                            <p:cond delay="0"/>
                                          </p:stCondLst>
                                        </p:cTn>
                                        <p:tgtEl>
                                          <p:spTgt spid="15"/>
                                        </p:tgtEl>
                                        <p:attrNameLst>
                                          <p:attrName>style.visibility</p:attrName>
                                        </p:attrNameLst>
                                      </p:cBhvr>
                                      <p:to>
                                        <p:strVal val="visible"/>
                                      </p:to>
                                    </p:set>
                                    <p:anim calcmode="discrete" valueType="clr">
                                      <p:cBhvr override="childStyle">
                                        <p:cTn id="19"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15"/>
                                        </p:tgtEl>
                                        <p:attrNameLst>
                                          <p:attrName>fillcolor</p:attrName>
                                        </p:attrNameLst>
                                      </p:cBhvr>
                                      <p:tavLst>
                                        <p:tav tm="0">
                                          <p:val>
                                            <p:clrVal>
                                              <a:schemeClr val="accent2"/>
                                            </p:clrVal>
                                          </p:val>
                                        </p:tav>
                                        <p:tav tm="50000">
                                          <p:val>
                                            <p:clrVal>
                                              <a:schemeClr val="hlink"/>
                                            </p:clrVal>
                                          </p:val>
                                        </p:tav>
                                      </p:tavLst>
                                    </p:anim>
                                    <p:set>
                                      <p:cBhvr>
                                        <p:cTn id="21" dur="80"/>
                                        <p:tgtEl>
                                          <p:spTgt spid="1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9747" name="Picture 2"/>
          <p:cNvPicPr>
            <a:picLocks noChangeAspect="1" noChangeArrowheads="1"/>
          </p:cNvPicPr>
          <p:nvPr/>
        </p:nvPicPr>
        <p:blipFill>
          <a:blip r:embed="rId2" cstate="print"/>
          <a:srcRect/>
          <a:stretch>
            <a:fillRect/>
          </a:stretch>
        </p:blipFill>
        <p:spPr bwMode="auto">
          <a:xfrm>
            <a:off x="0" y="0"/>
            <a:ext cx="1866900" cy="942975"/>
          </a:xfrm>
          <a:prstGeom prst="rect">
            <a:avLst/>
          </a:prstGeom>
          <a:noFill/>
          <a:ln w="9525">
            <a:noFill/>
            <a:miter lim="800000"/>
            <a:headEnd/>
            <a:tailEnd/>
          </a:ln>
        </p:spPr>
      </p:pic>
      <p:pic>
        <p:nvPicPr>
          <p:cNvPr id="159748" name="Picture 3"/>
          <p:cNvPicPr>
            <a:picLocks noChangeAspect="1" noChangeArrowheads="1"/>
          </p:cNvPicPr>
          <p:nvPr/>
        </p:nvPicPr>
        <p:blipFill>
          <a:blip r:embed="rId3" cstate="print"/>
          <a:srcRect/>
          <a:stretch>
            <a:fillRect/>
          </a:stretch>
        </p:blipFill>
        <p:spPr bwMode="auto">
          <a:xfrm>
            <a:off x="0" y="5495925"/>
            <a:ext cx="1933575" cy="1362075"/>
          </a:xfrm>
          <a:prstGeom prst="rect">
            <a:avLst/>
          </a:prstGeom>
          <a:noFill/>
          <a:ln w="9525">
            <a:noFill/>
            <a:miter lim="800000"/>
            <a:headEnd/>
            <a:tailEnd/>
          </a:ln>
        </p:spPr>
      </p:pic>
      <p:sp>
        <p:nvSpPr>
          <p:cNvPr id="159751" name="Text Box 6"/>
          <p:cNvSpPr txBox="1">
            <a:spLocks noChangeArrowheads="1"/>
          </p:cNvSpPr>
          <p:nvPr/>
        </p:nvSpPr>
        <p:spPr bwMode="auto">
          <a:xfrm>
            <a:off x="2057400" y="381000"/>
            <a:ext cx="6492875" cy="338554"/>
          </a:xfrm>
          <a:prstGeom prst="rect">
            <a:avLst/>
          </a:prstGeom>
          <a:noFill/>
          <a:ln w="9525">
            <a:noFill/>
            <a:miter lim="800000"/>
            <a:headEnd/>
            <a:tailEnd/>
          </a:ln>
        </p:spPr>
        <p:txBody>
          <a:bodyPr>
            <a:spAutoFit/>
          </a:bodyPr>
          <a:lstStyle/>
          <a:p>
            <a:pPr algn="ctr"/>
            <a:r>
              <a:rPr lang="en-US" sz="1200" dirty="0"/>
              <a:t>   </a:t>
            </a:r>
            <a:r>
              <a:rPr lang="en-US" sz="1600" b="1" u="sng" dirty="0" smtClean="0">
                <a:solidFill>
                  <a:schemeClr val="accent2"/>
                </a:solidFill>
                <a:effectLst>
                  <a:outerShdw blurRad="38100" dist="38100" dir="2700000" algn="tl">
                    <a:srgbClr val="C0C0C0"/>
                  </a:outerShdw>
                </a:effectLst>
              </a:rPr>
              <a:t>Save Colour Step 4  </a:t>
            </a:r>
            <a:r>
              <a:rPr lang="en-US" sz="1600" b="1" u="sng" dirty="0">
                <a:solidFill>
                  <a:schemeClr val="accent2"/>
                </a:solidFill>
                <a:effectLst>
                  <a:outerShdw blurRad="38100" dist="38100" dir="2700000" algn="tl">
                    <a:srgbClr val="C0C0C0"/>
                  </a:outerShdw>
                </a:effectLst>
              </a:rPr>
              <a:t>–  </a:t>
            </a:r>
            <a:r>
              <a:rPr lang="en-US" sz="1600" b="1" u="sng" dirty="0" smtClean="0">
                <a:solidFill>
                  <a:schemeClr val="accent2"/>
                </a:solidFill>
                <a:effectLst>
                  <a:outerShdw blurRad="38100" dist="38100" dir="2700000" algn="tl">
                    <a:srgbClr val="C0C0C0"/>
                  </a:outerShdw>
                </a:effectLst>
              </a:rPr>
              <a:t>Select </a:t>
            </a:r>
            <a:r>
              <a:rPr lang="en-US" sz="1600" b="1" u="sng" dirty="0" err="1" smtClean="0">
                <a:solidFill>
                  <a:schemeClr val="accent2"/>
                </a:solidFill>
                <a:effectLst>
                  <a:outerShdw blurRad="38100" dist="38100" dir="2700000" algn="tl">
                    <a:srgbClr val="C0C0C0"/>
                  </a:outerShdw>
                </a:effectLst>
              </a:rPr>
              <a:t>Colour</a:t>
            </a:r>
            <a:r>
              <a:rPr lang="en-US" sz="1600" b="1" u="sng" dirty="0" smtClean="0">
                <a:solidFill>
                  <a:schemeClr val="accent2"/>
                </a:solidFill>
                <a:effectLst>
                  <a:outerShdw blurRad="38100" dist="38100" dir="2700000" algn="tl">
                    <a:srgbClr val="C0C0C0"/>
                  </a:outerShdw>
                </a:effectLst>
              </a:rPr>
              <a:t> Name</a:t>
            </a:r>
            <a:endParaRPr lang="en-US" sz="1600" b="1" u="sng" dirty="0">
              <a:solidFill>
                <a:schemeClr val="accent2"/>
              </a:solidFill>
              <a:effectLst>
                <a:outerShdw blurRad="38100" dist="38100" dir="2700000" algn="tl">
                  <a:srgbClr val="C0C0C0"/>
                </a:outerShdw>
              </a:effectLst>
            </a:endParaRPr>
          </a:p>
        </p:txBody>
      </p:sp>
      <p:sp>
        <p:nvSpPr>
          <p:cNvPr id="11" name="Text Box 30"/>
          <p:cNvSpPr txBox="1">
            <a:spLocks noChangeArrowheads="1"/>
          </p:cNvSpPr>
          <p:nvPr/>
        </p:nvSpPr>
        <p:spPr bwMode="auto">
          <a:xfrm>
            <a:off x="1981200" y="5562600"/>
            <a:ext cx="6477000" cy="1200329"/>
          </a:xfrm>
          <a:prstGeom prst="rect">
            <a:avLst/>
          </a:prstGeom>
          <a:noFill/>
          <a:ln w="9525">
            <a:solidFill>
              <a:schemeClr val="accent2"/>
            </a:solidFill>
            <a:miter lim="800000"/>
            <a:headEnd/>
            <a:tailEnd/>
          </a:ln>
        </p:spPr>
        <p:txBody>
          <a:bodyPr>
            <a:spAutoFit/>
          </a:bodyPr>
          <a:lstStyle/>
          <a:p>
            <a:pPr>
              <a:spcBef>
                <a:spcPct val="50000"/>
              </a:spcBef>
            </a:pPr>
            <a:r>
              <a:rPr lang="en-GB" sz="1600" dirty="0" smtClean="0">
                <a:solidFill>
                  <a:schemeClr val="accent2"/>
                </a:solidFill>
              </a:rPr>
              <a:t>As with Collection select the Colour Name from the list of current options or to add a new Colour name type the new name directly into the Colour </a:t>
            </a:r>
            <a:r>
              <a:rPr lang="en-GB" sz="1600" dirty="0" smtClean="0">
                <a:solidFill>
                  <a:schemeClr val="accent2"/>
                </a:solidFill>
              </a:rPr>
              <a:t>Box</a:t>
            </a:r>
          </a:p>
          <a:p>
            <a:pPr>
              <a:spcBef>
                <a:spcPct val="50000"/>
              </a:spcBef>
            </a:pPr>
            <a:r>
              <a:rPr lang="en-GB" sz="1600" dirty="0" smtClean="0">
                <a:solidFill>
                  <a:schemeClr val="accent2"/>
                </a:solidFill>
              </a:rPr>
              <a:t>Press </a:t>
            </a:r>
            <a:r>
              <a:rPr lang="en-GB" sz="1600" dirty="0" smtClean="0">
                <a:solidFill>
                  <a:schemeClr val="accent2"/>
                </a:solidFill>
              </a:rPr>
              <a:t>of Click Enter to continue.</a:t>
            </a:r>
            <a:endParaRPr lang="en-GB" sz="1600" b="1" dirty="0">
              <a:solidFill>
                <a:schemeClr val="accent2"/>
              </a:solidFill>
            </a:endParaRPr>
          </a:p>
        </p:txBody>
      </p:sp>
      <p:sp>
        <p:nvSpPr>
          <p:cNvPr id="13" name="Line 13"/>
          <p:cNvSpPr>
            <a:spLocks noChangeShapeType="1"/>
          </p:cNvSpPr>
          <p:nvPr/>
        </p:nvSpPr>
        <p:spPr bwMode="auto">
          <a:xfrm flipH="1" flipV="1">
            <a:off x="5715000" y="5029200"/>
            <a:ext cx="152400" cy="457200"/>
          </a:xfrm>
          <a:prstGeom prst="line">
            <a:avLst/>
          </a:prstGeom>
          <a:noFill/>
          <a:ln w="12700">
            <a:solidFill>
              <a:schemeClr val="tx1"/>
            </a:solidFill>
            <a:round/>
            <a:headEnd/>
            <a:tailEnd type="triangle" w="med" len="med"/>
          </a:ln>
        </p:spPr>
        <p:txBody>
          <a:bodyPr/>
          <a:lstStyle/>
          <a:p>
            <a:endParaRPr lang="en-US"/>
          </a:p>
        </p:txBody>
      </p:sp>
      <p:pic>
        <p:nvPicPr>
          <p:cNvPr id="10" name="Picture 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85800" y="914400"/>
            <a:ext cx="7772400" cy="4572000"/>
          </a:xfrm>
          <a:prstGeom prst="rect">
            <a:avLst/>
          </a:prstGeom>
          <a:ln>
            <a:solidFill>
              <a:schemeClr val="accent2"/>
            </a:solidFill>
          </a:ln>
        </p:spPr>
      </p:pic>
      <p:sp>
        <p:nvSpPr>
          <p:cNvPr id="14" name="Line 13"/>
          <p:cNvSpPr>
            <a:spLocks noChangeShapeType="1"/>
          </p:cNvSpPr>
          <p:nvPr/>
        </p:nvSpPr>
        <p:spPr bwMode="auto">
          <a:xfrm flipH="1" flipV="1">
            <a:off x="3124199" y="2285999"/>
            <a:ext cx="4117495" cy="914399"/>
          </a:xfrm>
          <a:prstGeom prst="line">
            <a:avLst/>
          </a:prstGeom>
          <a:noFill/>
          <a:ln w="12700">
            <a:solidFill>
              <a:schemeClr val="tx1"/>
            </a:solidFill>
            <a:round/>
            <a:headEnd/>
            <a:tailEnd type="triangle" w="med" len="med"/>
          </a:ln>
        </p:spPr>
        <p:txBody>
          <a:bodyPr/>
          <a:lstStyle/>
          <a:p>
            <a:endParaRPr lang="en-US"/>
          </a:p>
        </p:txBody>
      </p:sp>
      <p:sp>
        <p:nvSpPr>
          <p:cNvPr id="15" name="Text Box 8"/>
          <p:cNvSpPr txBox="1">
            <a:spLocks noChangeArrowheads="1"/>
          </p:cNvSpPr>
          <p:nvPr/>
        </p:nvSpPr>
        <p:spPr bwMode="auto">
          <a:xfrm>
            <a:off x="7241696" y="2908012"/>
            <a:ext cx="1676400" cy="954107"/>
          </a:xfrm>
          <a:prstGeom prst="rect">
            <a:avLst/>
          </a:prstGeom>
          <a:solidFill>
            <a:schemeClr val="accent1"/>
          </a:solidFill>
          <a:ln w="9525">
            <a:solidFill>
              <a:schemeClr val="accent2"/>
            </a:solidFill>
            <a:miter lim="800000"/>
            <a:headEnd/>
            <a:tailEnd/>
          </a:ln>
        </p:spPr>
        <p:txBody>
          <a:bodyPr wrap="square">
            <a:spAutoFit/>
          </a:bodyPr>
          <a:lstStyle/>
          <a:p>
            <a:pPr>
              <a:spcBef>
                <a:spcPct val="50000"/>
              </a:spcBef>
            </a:pPr>
            <a:r>
              <a:rPr lang="en-GB" sz="1600" dirty="0" smtClean="0">
                <a:solidFill>
                  <a:schemeClr val="accent2"/>
                </a:solidFill>
              </a:rPr>
              <a:t>Colour Box</a:t>
            </a:r>
          </a:p>
          <a:p>
            <a:pPr>
              <a:spcBef>
                <a:spcPct val="50000"/>
              </a:spcBef>
            </a:pPr>
            <a:r>
              <a:rPr lang="en-GB" sz="1600" dirty="0" smtClean="0">
                <a:solidFill>
                  <a:schemeClr val="accent2"/>
                </a:solidFill>
              </a:rPr>
              <a:t>Type new name here.</a:t>
            </a:r>
            <a:endParaRPr lang="en-GB" sz="1600" dirty="0">
              <a:solidFill>
                <a:schemeClr val="accent2"/>
              </a:solidFill>
            </a:endParaRPr>
          </a:p>
        </p:txBody>
      </p:sp>
    </p:spTree>
    <p:extLst>
      <p:ext uri="{BB962C8B-B14F-4D97-AF65-F5344CB8AC3E}">
        <p14:creationId xmlns:p14="http://schemas.microsoft.com/office/powerpoint/2010/main" xmlns="" val="12587431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1"/>
                                          </p:val>
                                        </p:tav>
                                        <p:tav tm="100000">
                                          <p:val>
                                            <p:strVal val="#ppt_x"/>
                                          </p:val>
                                        </p:tav>
                                      </p:tavLst>
                                    </p:anim>
                                    <p:anim calcmode="lin" valueType="num">
                                      <p:cBhvr>
                                        <p:cTn id="9" dur="1000" fill="hold"/>
                                        <p:tgtEl>
                                          <p:spTgt spid="11"/>
                                        </p:tgtEl>
                                        <p:attrNameLst>
                                          <p:attrName>ppt_y</p:attrName>
                                        </p:attrNameLst>
                                      </p:cBhvr>
                                      <p:tavLst>
                                        <p:tav tm="0">
                                          <p:val>
                                            <p:strVal val="#ppt_y"/>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2000"/>
                                        <p:tgtEl>
                                          <p:spTgt spid="1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2000"/>
                                        <p:tgtEl>
                                          <p:spTgt spid="14"/>
                                        </p:tgtEl>
                                      </p:cBhvr>
                                    </p:animEffect>
                                  </p:childTnLst>
                                </p:cTn>
                              </p:par>
                            </p:childTnLst>
                          </p:cTn>
                        </p:par>
                        <p:par>
                          <p:cTn id="16" fill="hold">
                            <p:stCondLst>
                              <p:cond delay="15800"/>
                            </p:stCondLst>
                            <p:childTnLst>
                              <p:par>
                                <p:cTn id="17" presetID="27" presetClass="entr" presetSubtype="0" fill="hold" grpId="0" nodeType="afterEffect">
                                  <p:stCondLst>
                                    <p:cond delay="0"/>
                                  </p:stCondLst>
                                  <p:iterate type="lt">
                                    <p:tmPct val="50000"/>
                                  </p:iterate>
                                  <p:childTnLst>
                                    <p:set>
                                      <p:cBhvr>
                                        <p:cTn id="18" dur="1" fill="hold">
                                          <p:stCondLst>
                                            <p:cond delay="0"/>
                                          </p:stCondLst>
                                        </p:cTn>
                                        <p:tgtEl>
                                          <p:spTgt spid="15"/>
                                        </p:tgtEl>
                                        <p:attrNameLst>
                                          <p:attrName>style.visibility</p:attrName>
                                        </p:attrNameLst>
                                      </p:cBhvr>
                                      <p:to>
                                        <p:strVal val="visible"/>
                                      </p:to>
                                    </p:set>
                                    <p:anim calcmode="discrete" valueType="clr">
                                      <p:cBhvr override="childStyle">
                                        <p:cTn id="19"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15"/>
                                        </p:tgtEl>
                                        <p:attrNameLst>
                                          <p:attrName>fillcolor</p:attrName>
                                        </p:attrNameLst>
                                      </p:cBhvr>
                                      <p:tavLst>
                                        <p:tav tm="0">
                                          <p:val>
                                            <p:clrVal>
                                              <a:schemeClr val="accent2"/>
                                            </p:clrVal>
                                          </p:val>
                                        </p:tav>
                                        <p:tav tm="50000">
                                          <p:val>
                                            <p:clrVal>
                                              <a:schemeClr val="hlink"/>
                                            </p:clrVal>
                                          </p:val>
                                        </p:tav>
                                      </p:tavLst>
                                    </p:anim>
                                    <p:set>
                                      <p:cBhvr>
                                        <p:cTn id="21" dur="80"/>
                                        <p:tgtEl>
                                          <p:spTgt spid="1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9747" name="Picture 2"/>
          <p:cNvPicPr>
            <a:picLocks noChangeAspect="1" noChangeArrowheads="1"/>
          </p:cNvPicPr>
          <p:nvPr/>
        </p:nvPicPr>
        <p:blipFill>
          <a:blip r:embed="rId2" cstate="print"/>
          <a:srcRect/>
          <a:stretch>
            <a:fillRect/>
          </a:stretch>
        </p:blipFill>
        <p:spPr bwMode="auto">
          <a:xfrm>
            <a:off x="0" y="0"/>
            <a:ext cx="1866900" cy="942975"/>
          </a:xfrm>
          <a:prstGeom prst="rect">
            <a:avLst/>
          </a:prstGeom>
          <a:noFill/>
          <a:ln w="9525">
            <a:noFill/>
            <a:miter lim="800000"/>
            <a:headEnd/>
            <a:tailEnd/>
          </a:ln>
        </p:spPr>
      </p:pic>
      <p:pic>
        <p:nvPicPr>
          <p:cNvPr id="159748" name="Picture 3"/>
          <p:cNvPicPr>
            <a:picLocks noChangeAspect="1" noChangeArrowheads="1"/>
          </p:cNvPicPr>
          <p:nvPr/>
        </p:nvPicPr>
        <p:blipFill>
          <a:blip r:embed="rId3" cstate="print"/>
          <a:srcRect/>
          <a:stretch>
            <a:fillRect/>
          </a:stretch>
        </p:blipFill>
        <p:spPr bwMode="auto">
          <a:xfrm>
            <a:off x="0" y="5495925"/>
            <a:ext cx="1933575" cy="1362075"/>
          </a:xfrm>
          <a:prstGeom prst="rect">
            <a:avLst/>
          </a:prstGeom>
          <a:noFill/>
          <a:ln w="9525">
            <a:noFill/>
            <a:miter lim="800000"/>
            <a:headEnd/>
            <a:tailEnd/>
          </a:ln>
        </p:spPr>
      </p:pic>
      <p:sp>
        <p:nvSpPr>
          <p:cNvPr id="159751" name="Text Box 6"/>
          <p:cNvSpPr txBox="1">
            <a:spLocks noChangeArrowheads="1"/>
          </p:cNvSpPr>
          <p:nvPr/>
        </p:nvSpPr>
        <p:spPr bwMode="auto">
          <a:xfrm>
            <a:off x="2057400" y="381000"/>
            <a:ext cx="6492875" cy="338554"/>
          </a:xfrm>
          <a:prstGeom prst="rect">
            <a:avLst/>
          </a:prstGeom>
          <a:noFill/>
          <a:ln w="9525">
            <a:noFill/>
            <a:miter lim="800000"/>
            <a:headEnd/>
            <a:tailEnd/>
          </a:ln>
        </p:spPr>
        <p:txBody>
          <a:bodyPr>
            <a:spAutoFit/>
          </a:bodyPr>
          <a:lstStyle/>
          <a:p>
            <a:pPr algn="ctr"/>
            <a:r>
              <a:rPr lang="en-US" sz="1200" dirty="0"/>
              <a:t>   </a:t>
            </a:r>
            <a:r>
              <a:rPr lang="en-US" sz="1600" b="1" u="sng" dirty="0" smtClean="0">
                <a:solidFill>
                  <a:schemeClr val="accent2"/>
                </a:solidFill>
                <a:effectLst>
                  <a:outerShdw blurRad="38100" dist="38100" dir="2700000" algn="tl">
                    <a:srgbClr val="C0C0C0"/>
                  </a:outerShdw>
                </a:effectLst>
              </a:rPr>
              <a:t>Save Colour Step 4  </a:t>
            </a:r>
            <a:r>
              <a:rPr lang="en-US" sz="1600" b="1" u="sng" dirty="0">
                <a:solidFill>
                  <a:schemeClr val="accent2"/>
                </a:solidFill>
                <a:effectLst>
                  <a:outerShdw blurRad="38100" dist="38100" dir="2700000" algn="tl">
                    <a:srgbClr val="C0C0C0"/>
                  </a:outerShdw>
                </a:effectLst>
              </a:rPr>
              <a:t>–  </a:t>
            </a:r>
            <a:r>
              <a:rPr lang="en-US" sz="1600" b="1" u="sng" dirty="0" smtClean="0">
                <a:solidFill>
                  <a:schemeClr val="accent2"/>
                </a:solidFill>
                <a:effectLst>
                  <a:outerShdw blurRad="38100" dist="38100" dir="2700000" algn="tl">
                    <a:srgbClr val="C0C0C0"/>
                  </a:outerShdw>
                </a:effectLst>
              </a:rPr>
              <a:t>Add Additional Details</a:t>
            </a:r>
            <a:endParaRPr lang="en-US" sz="1600" b="1" u="sng" dirty="0">
              <a:solidFill>
                <a:schemeClr val="accent2"/>
              </a:solidFill>
              <a:effectLst>
                <a:outerShdw blurRad="38100" dist="38100" dir="2700000" algn="tl">
                  <a:srgbClr val="C0C0C0"/>
                </a:outerShdw>
              </a:effectLst>
            </a:endParaRPr>
          </a:p>
        </p:txBody>
      </p:sp>
      <p:sp>
        <p:nvSpPr>
          <p:cNvPr id="11" name="Text Box 30"/>
          <p:cNvSpPr txBox="1">
            <a:spLocks noChangeArrowheads="1"/>
          </p:cNvSpPr>
          <p:nvPr/>
        </p:nvSpPr>
        <p:spPr bwMode="auto">
          <a:xfrm>
            <a:off x="1981200" y="5562600"/>
            <a:ext cx="6477000" cy="830997"/>
          </a:xfrm>
          <a:prstGeom prst="rect">
            <a:avLst/>
          </a:prstGeom>
          <a:noFill/>
          <a:ln w="9525">
            <a:solidFill>
              <a:schemeClr val="accent2"/>
            </a:solidFill>
            <a:miter lim="800000"/>
            <a:headEnd/>
            <a:tailEnd/>
          </a:ln>
        </p:spPr>
        <p:txBody>
          <a:bodyPr>
            <a:spAutoFit/>
          </a:bodyPr>
          <a:lstStyle/>
          <a:p>
            <a:pPr>
              <a:spcBef>
                <a:spcPct val="50000"/>
              </a:spcBef>
            </a:pPr>
            <a:r>
              <a:rPr lang="en-GB" sz="1600" dirty="0" smtClean="0">
                <a:solidFill>
                  <a:schemeClr val="accent2"/>
                </a:solidFill>
              </a:rPr>
              <a:t>Type any additional details in one or both of the comment boxes and then click or press enter to save the Customer record and return to the Dispense screen.</a:t>
            </a:r>
            <a:endParaRPr lang="en-GB" sz="1600" dirty="0">
              <a:solidFill>
                <a:schemeClr val="accent2"/>
              </a:solidFill>
            </a:endParaRPr>
          </a:p>
        </p:txBody>
      </p:sp>
      <p:sp>
        <p:nvSpPr>
          <p:cNvPr id="13" name="Line 13"/>
          <p:cNvSpPr>
            <a:spLocks noChangeShapeType="1"/>
          </p:cNvSpPr>
          <p:nvPr/>
        </p:nvSpPr>
        <p:spPr bwMode="auto">
          <a:xfrm flipH="1" flipV="1">
            <a:off x="5715000" y="5029200"/>
            <a:ext cx="152400" cy="457200"/>
          </a:xfrm>
          <a:prstGeom prst="line">
            <a:avLst/>
          </a:prstGeom>
          <a:noFill/>
          <a:ln w="12700">
            <a:solidFill>
              <a:schemeClr val="tx1"/>
            </a:solidFill>
            <a:round/>
            <a:headEnd/>
            <a:tailEnd type="triangle" w="med" len="med"/>
          </a:ln>
        </p:spPr>
        <p:txBody>
          <a:bodyPr/>
          <a:lstStyle/>
          <a:p>
            <a:endParaRPr lang="en-US"/>
          </a:p>
        </p:txBody>
      </p:sp>
      <p:pic>
        <p:nvPicPr>
          <p:cNvPr id="10" name="Picture 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85799" y="914400"/>
            <a:ext cx="7772401" cy="4572000"/>
          </a:xfrm>
          <a:prstGeom prst="rect">
            <a:avLst/>
          </a:prstGeom>
          <a:ln>
            <a:solidFill>
              <a:schemeClr val="accent2"/>
            </a:solidFill>
          </a:ln>
        </p:spPr>
      </p:pic>
      <p:sp>
        <p:nvSpPr>
          <p:cNvPr id="14" name="Line 13"/>
          <p:cNvSpPr>
            <a:spLocks noChangeShapeType="1"/>
          </p:cNvSpPr>
          <p:nvPr/>
        </p:nvSpPr>
        <p:spPr bwMode="auto">
          <a:xfrm flipH="1">
            <a:off x="3733800" y="3372926"/>
            <a:ext cx="3507896" cy="132274"/>
          </a:xfrm>
          <a:prstGeom prst="line">
            <a:avLst/>
          </a:prstGeom>
          <a:noFill/>
          <a:ln w="12700">
            <a:solidFill>
              <a:schemeClr val="tx1"/>
            </a:solidFill>
            <a:round/>
            <a:headEnd/>
            <a:tailEnd type="triangle" w="med" len="med"/>
          </a:ln>
        </p:spPr>
        <p:txBody>
          <a:bodyPr/>
          <a:lstStyle/>
          <a:p>
            <a:endParaRPr lang="en-US"/>
          </a:p>
        </p:txBody>
      </p:sp>
      <p:sp>
        <p:nvSpPr>
          <p:cNvPr id="15" name="Text Box 8"/>
          <p:cNvSpPr txBox="1">
            <a:spLocks noChangeArrowheads="1"/>
          </p:cNvSpPr>
          <p:nvPr/>
        </p:nvSpPr>
        <p:spPr bwMode="auto">
          <a:xfrm>
            <a:off x="7241696" y="2908012"/>
            <a:ext cx="1676400" cy="1692771"/>
          </a:xfrm>
          <a:prstGeom prst="rect">
            <a:avLst/>
          </a:prstGeom>
          <a:solidFill>
            <a:schemeClr val="accent1"/>
          </a:solidFill>
          <a:ln w="9525">
            <a:solidFill>
              <a:schemeClr val="accent2"/>
            </a:solidFill>
            <a:miter lim="800000"/>
            <a:headEnd/>
            <a:tailEnd/>
          </a:ln>
        </p:spPr>
        <p:txBody>
          <a:bodyPr wrap="square">
            <a:spAutoFit/>
          </a:bodyPr>
          <a:lstStyle/>
          <a:p>
            <a:pPr>
              <a:spcBef>
                <a:spcPct val="50000"/>
              </a:spcBef>
            </a:pPr>
            <a:r>
              <a:rPr lang="en-GB" sz="1600" dirty="0" smtClean="0">
                <a:solidFill>
                  <a:schemeClr val="accent2"/>
                </a:solidFill>
              </a:rPr>
              <a:t>Details</a:t>
            </a:r>
          </a:p>
          <a:p>
            <a:pPr>
              <a:spcBef>
                <a:spcPct val="50000"/>
              </a:spcBef>
            </a:pPr>
            <a:r>
              <a:rPr lang="en-GB" sz="1600" dirty="0" smtClean="0">
                <a:solidFill>
                  <a:schemeClr val="accent2"/>
                </a:solidFill>
              </a:rPr>
              <a:t>Add any comments to help identify the colour in the future.</a:t>
            </a:r>
            <a:endParaRPr lang="en-GB" sz="1600" dirty="0">
              <a:solidFill>
                <a:schemeClr val="accent2"/>
              </a:solidFill>
            </a:endParaRPr>
          </a:p>
        </p:txBody>
      </p:sp>
      <p:sp>
        <p:nvSpPr>
          <p:cNvPr id="12" name="Line 13"/>
          <p:cNvSpPr>
            <a:spLocks noChangeShapeType="1"/>
          </p:cNvSpPr>
          <p:nvPr/>
        </p:nvSpPr>
        <p:spPr bwMode="auto">
          <a:xfrm flipH="1">
            <a:off x="3581400" y="3385065"/>
            <a:ext cx="3660296" cy="882135"/>
          </a:xfrm>
          <a:prstGeom prst="line">
            <a:avLst/>
          </a:prstGeom>
          <a:noFill/>
          <a:ln w="12700">
            <a:solidFill>
              <a:schemeClr val="tx1"/>
            </a:solidFill>
            <a:round/>
            <a:headEnd/>
            <a:tailEnd type="triangle" w="med" len="med"/>
          </a:ln>
        </p:spPr>
        <p:txBody>
          <a:bodyPr/>
          <a:lstStyle/>
          <a:p>
            <a:endParaRPr lang="en-US"/>
          </a:p>
        </p:txBody>
      </p:sp>
    </p:spTree>
    <p:extLst>
      <p:ext uri="{BB962C8B-B14F-4D97-AF65-F5344CB8AC3E}">
        <p14:creationId xmlns:p14="http://schemas.microsoft.com/office/powerpoint/2010/main" xmlns="" val="23807566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1"/>
                                          </p:val>
                                        </p:tav>
                                        <p:tav tm="100000">
                                          <p:val>
                                            <p:strVal val="#ppt_x"/>
                                          </p:val>
                                        </p:tav>
                                      </p:tavLst>
                                    </p:anim>
                                    <p:anim calcmode="lin" valueType="num">
                                      <p:cBhvr>
                                        <p:cTn id="9" dur="1000" fill="hold"/>
                                        <p:tgtEl>
                                          <p:spTgt spid="11"/>
                                        </p:tgtEl>
                                        <p:attrNameLst>
                                          <p:attrName>ppt_y</p:attrName>
                                        </p:attrNameLst>
                                      </p:cBhvr>
                                      <p:tavLst>
                                        <p:tav tm="0">
                                          <p:val>
                                            <p:strVal val="#ppt_y"/>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2000"/>
                                        <p:tgtEl>
                                          <p:spTgt spid="1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2000"/>
                                        <p:tgtEl>
                                          <p:spTgt spid="14"/>
                                        </p:tgtEl>
                                      </p:cBhvr>
                                    </p:animEffect>
                                  </p:childTnLst>
                                </p:cTn>
                              </p:par>
                            </p:childTnLst>
                          </p:cTn>
                        </p:par>
                        <p:par>
                          <p:cTn id="16" fill="hold">
                            <p:stCondLst>
                              <p:cond delay="13700"/>
                            </p:stCondLst>
                            <p:childTnLst>
                              <p:par>
                                <p:cTn id="17" presetID="27" presetClass="entr" presetSubtype="0" fill="hold" grpId="0" nodeType="afterEffect">
                                  <p:stCondLst>
                                    <p:cond delay="0"/>
                                  </p:stCondLst>
                                  <p:iterate type="lt">
                                    <p:tmPct val="50000"/>
                                  </p:iterate>
                                  <p:childTnLst>
                                    <p:set>
                                      <p:cBhvr>
                                        <p:cTn id="18" dur="1" fill="hold">
                                          <p:stCondLst>
                                            <p:cond delay="0"/>
                                          </p:stCondLst>
                                        </p:cTn>
                                        <p:tgtEl>
                                          <p:spTgt spid="15"/>
                                        </p:tgtEl>
                                        <p:attrNameLst>
                                          <p:attrName>style.visibility</p:attrName>
                                        </p:attrNameLst>
                                      </p:cBhvr>
                                      <p:to>
                                        <p:strVal val="visible"/>
                                      </p:to>
                                    </p:set>
                                    <p:anim calcmode="discrete" valueType="clr">
                                      <p:cBhvr override="childStyle">
                                        <p:cTn id="19"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15"/>
                                        </p:tgtEl>
                                        <p:attrNameLst>
                                          <p:attrName>fillcolor</p:attrName>
                                        </p:attrNameLst>
                                      </p:cBhvr>
                                      <p:tavLst>
                                        <p:tav tm="0">
                                          <p:val>
                                            <p:clrVal>
                                              <a:schemeClr val="accent2"/>
                                            </p:clrVal>
                                          </p:val>
                                        </p:tav>
                                        <p:tav tm="50000">
                                          <p:val>
                                            <p:clrVal>
                                              <a:schemeClr val="hlink"/>
                                            </p:clrVal>
                                          </p:val>
                                        </p:tav>
                                      </p:tavLst>
                                    </p:anim>
                                    <p:set>
                                      <p:cBhvr>
                                        <p:cTn id="21" dur="80"/>
                                        <p:tgtEl>
                                          <p:spTgt spid="15"/>
                                        </p:tgtEl>
                                        <p:attrNameLst>
                                          <p:attrName>fill.type</p:attrName>
                                        </p:attrNameLst>
                                      </p:cBhvr>
                                      <p:to>
                                        <p:strVal val="solid"/>
                                      </p:to>
                                    </p:se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5" grpId="0" animBg="1"/>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Text Box 4"/>
          <p:cNvSpPr txBox="1">
            <a:spLocks noChangeArrowheads="1"/>
          </p:cNvSpPr>
          <p:nvPr/>
        </p:nvSpPr>
        <p:spPr bwMode="auto">
          <a:xfrm>
            <a:off x="914400" y="228600"/>
            <a:ext cx="8229600" cy="708025"/>
          </a:xfrm>
          <a:prstGeom prst="rect">
            <a:avLst/>
          </a:prstGeom>
          <a:noFill/>
          <a:ln w="9525">
            <a:noFill/>
            <a:miter lim="800000"/>
            <a:headEnd/>
            <a:tailEnd/>
          </a:ln>
          <a:effectLst/>
        </p:spPr>
        <p:txBody>
          <a:bodyPr>
            <a:spAutoFit/>
          </a:bodyPr>
          <a:lstStyle/>
          <a:p>
            <a:pPr>
              <a:spcBef>
                <a:spcPct val="50000"/>
              </a:spcBef>
              <a:defRPr/>
            </a:pPr>
            <a:r>
              <a:rPr lang="en-GB" sz="1200" dirty="0"/>
              <a:t> </a:t>
            </a:r>
            <a:r>
              <a:rPr lang="en-GB" sz="1000" dirty="0"/>
              <a:t>                                          </a:t>
            </a:r>
            <a:r>
              <a:rPr lang="en-GB" sz="1600" b="1" u="sng" dirty="0">
                <a:solidFill>
                  <a:schemeClr val="accent2"/>
                </a:solidFill>
                <a:effectLst>
                  <a:outerShdw blurRad="38100" dist="38100" dir="2700000" algn="tl">
                    <a:srgbClr val="C0C0C0"/>
                  </a:outerShdw>
                </a:effectLst>
              </a:rPr>
              <a:t>Welcome to Mix2Win User Manual Version 1.0.10</a:t>
            </a:r>
          </a:p>
          <a:p>
            <a:pPr algn="ctr">
              <a:spcBef>
                <a:spcPct val="50000"/>
              </a:spcBef>
              <a:defRPr/>
            </a:pPr>
            <a:r>
              <a:rPr lang="en-GB" sz="1600" b="1" u="sng" dirty="0" smtClean="0">
                <a:solidFill>
                  <a:schemeClr val="accent2"/>
                </a:solidFill>
                <a:effectLst>
                  <a:outerShdw blurRad="38100" dist="38100" dir="2700000" algn="tl">
                    <a:srgbClr val="C0C0C0"/>
                  </a:outerShdw>
                </a:effectLst>
              </a:rPr>
              <a:t>Retrieve Customer Colours</a:t>
            </a:r>
            <a:endParaRPr lang="en-GB" sz="1600" b="1" u="sng" dirty="0">
              <a:solidFill>
                <a:schemeClr val="accent2"/>
              </a:solidFill>
              <a:effectLst>
                <a:outerShdw blurRad="38100" dist="38100" dir="2700000" algn="tl">
                  <a:srgbClr val="C0C0C0"/>
                </a:outerShdw>
              </a:effectLst>
            </a:endParaRPr>
          </a:p>
        </p:txBody>
      </p:sp>
      <p:pic>
        <p:nvPicPr>
          <p:cNvPr id="2051" name="Picture 37"/>
          <p:cNvPicPr>
            <a:picLocks noChangeAspect="1" noChangeArrowheads="1"/>
          </p:cNvPicPr>
          <p:nvPr/>
        </p:nvPicPr>
        <p:blipFill>
          <a:blip r:embed="rId2" cstate="print"/>
          <a:srcRect/>
          <a:stretch>
            <a:fillRect/>
          </a:stretch>
        </p:blipFill>
        <p:spPr bwMode="auto">
          <a:xfrm>
            <a:off x="0" y="0"/>
            <a:ext cx="1866900" cy="942975"/>
          </a:xfrm>
          <a:prstGeom prst="rect">
            <a:avLst/>
          </a:prstGeom>
          <a:noFill/>
          <a:ln w="9525">
            <a:noFill/>
            <a:miter lim="800000"/>
            <a:headEnd/>
            <a:tailEnd/>
          </a:ln>
        </p:spPr>
      </p:pic>
      <p:pic>
        <p:nvPicPr>
          <p:cNvPr id="2052" name="Picture 38"/>
          <p:cNvPicPr>
            <a:picLocks noChangeAspect="1" noChangeArrowheads="1"/>
          </p:cNvPicPr>
          <p:nvPr/>
        </p:nvPicPr>
        <p:blipFill>
          <a:blip r:embed="rId3" cstate="print"/>
          <a:srcRect/>
          <a:stretch>
            <a:fillRect/>
          </a:stretch>
        </p:blipFill>
        <p:spPr bwMode="auto">
          <a:xfrm>
            <a:off x="0" y="5495925"/>
            <a:ext cx="1933575" cy="1362075"/>
          </a:xfrm>
          <a:prstGeom prst="rect">
            <a:avLst/>
          </a:prstGeom>
          <a:noFill/>
          <a:ln w="9525">
            <a:noFill/>
            <a:miter lim="800000"/>
            <a:headEnd/>
            <a:tailEnd/>
          </a:ln>
        </p:spPr>
      </p:pic>
      <p:pic>
        <p:nvPicPr>
          <p:cNvPr id="7" name="Picture 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097819" y="1066800"/>
            <a:ext cx="7086600" cy="4605071"/>
          </a:xfrm>
          <a:prstGeom prst="rect">
            <a:avLst/>
          </a:prstGeom>
          <a:ln>
            <a:solidFill>
              <a:schemeClr val="accent2"/>
            </a:solidFill>
          </a:ln>
        </p:spPr>
      </p:pic>
    </p:spTree>
    <p:extLst>
      <p:ext uri="{BB962C8B-B14F-4D97-AF65-F5344CB8AC3E}">
        <p14:creationId xmlns:p14="http://schemas.microsoft.com/office/powerpoint/2010/main" xmlns="" val="2480239690"/>
      </p:ext>
    </p:extLst>
  </p:cSld>
  <p:clrMapOvr>
    <a:masterClrMapping/>
  </p:clrMapOvr>
  <p:transition spd="med" advClick="0" advTm="300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9747" name="Picture 2"/>
          <p:cNvPicPr>
            <a:picLocks noChangeAspect="1" noChangeArrowheads="1"/>
          </p:cNvPicPr>
          <p:nvPr/>
        </p:nvPicPr>
        <p:blipFill>
          <a:blip r:embed="rId2" cstate="print"/>
          <a:srcRect/>
          <a:stretch>
            <a:fillRect/>
          </a:stretch>
        </p:blipFill>
        <p:spPr bwMode="auto">
          <a:xfrm>
            <a:off x="0" y="0"/>
            <a:ext cx="1866900" cy="942975"/>
          </a:xfrm>
          <a:prstGeom prst="rect">
            <a:avLst/>
          </a:prstGeom>
          <a:noFill/>
          <a:ln w="9525">
            <a:noFill/>
            <a:miter lim="800000"/>
            <a:headEnd/>
            <a:tailEnd/>
          </a:ln>
        </p:spPr>
      </p:pic>
      <p:pic>
        <p:nvPicPr>
          <p:cNvPr id="159748" name="Picture 3"/>
          <p:cNvPicPr>
            <a:picLocks noChangeAspect="1" noChangeArrowheads="1"/>
          </p:cNvPicPr>
          <p:nvPr/>
        </p:nvPicPr>
        <p:blipFill>
          <a:blip r:embed="rId3" cstate="print"/>
          <a:srcRect/>
          <a:stretch>
            <a:fillRect/>
          </a:stretch>
        </p:blipFill>
        <p:spPr bwMode="auto">
          <a:xfrm>
            <a:off x="0" y="5495925"/>
            <a:ext cx="1933575" cy="1362075"/>
          </a:xfrm>
          <a:prstGeom prst="rect">
            <a:avLst/>
          </a:prstGeom>
          <a:noFill/>
          <a:ln w="9525">
            <a:noFill/>
            <a:miter lim="800000"/>
            <a:headEnd/>
            <a:tailEnd/>
          </a:ln>
        </p:spPr>
      </p:pic>
      <p:sp>
        <p:nvSpPr>
          <p:cNvPr id="159751" name="Text Box 6"/>
          <p:cNvSpPr txBox="1">
            <a:spLocks noChangeArrowheads="1"/>
          </p:cNvSpPr>
          <p:nvPr/>
        </p:nvSpPr>
        <p:spPr bwMode="auto">
          <a:xfrm>
            <a:off x="2057400" y="381000"/>
            <a:ext cx="6492875" cy="338554"/>
          </a:xfrm>
          <a:prstGeom prst="rect">
            <a:avLst/>
          </a:prstGeom>
          <a:noFill/>
          <a:ln w="9525">
            <a:noFill/>
            <a:miter lim="800000"/>
            <a:headEnd/>
            <a:tailEnd/>
          </a:ln>
        </p:spPr>
        <p:txBody>
          <a:bodyPr>
            <a:spAutoFit/>
          </a:bodyPr>
          <a:lstStyle/>
          <a:p>
            <a:pPr algn="ctr"/>
            <a:r>
              <a:rPr lang="en-US" sz="1200" dirty="0"/>
              <a:t>   </a:t>
            </a:r>
            <a:r>
              <a:rPr lang="en-US" sz="1600" b="1" u="sng" dirty="0" smtClean="0">
                <a:solidFill>
                  <a:schemeClr val="accent2"/>
                </a:solidFill>
                <a:effectLst>
                  <a:outerShdw blurRad="38100" dist="38100" dir="2700000" algn="tl">
                    <a:srgbClr val="C0C0C0"/>
                  </a:outerShdw>
                </a:effectLst>
              </a:rPr>
              <a:t>Retrieve </a:t>
            </a:r>
            <a:r>
              <a:rPr lang="en-US" sz="1600" b="1" u="sng" dirty="0" err="1" smtClean="0">
                <a:solidFill>
                  <a:schemeClr val="accent2"/>
                </a:solidFill>
                <a:effectLst>
                  <a:outerShdw blurRad="38100" dist="38100" dir="2700000" algn="tl">
                    <a:srgbClr val="C0C0C0"/>
                  </a:outerShdw>
                </a:effectLst>
              </a:rPr>
              <a:t>Colour</a:t>
            </a:r>
            <a:r>
              <a:rPr lang="en-US" sz="1600" b="1" u="sng" dirty="0" smtClean="0">
                <a:solidFill>
                  <a:schemeClr val="accent2"/>
                </a:solidFill>
                <a:effectLst>
                  <a:outerShdw blurRad="38100" dist="38100" dir="2700000" algn="tl">
                    <a:srgbClr val="C0C0C0"/>
                  </a:outerShdw>
                </a:effectLst>
              </a:rPr>
              <a:t> Step 1  </a:t>
            </a:r>
            <a:r>
              <a:rPr lang="en-US" sz="1600" b="1" u="sng" dirty="0">
                <a:solidFill>
                  <a:schemeClr val="accent2"/>
                </a:solidFill>
                <a:effectLst>
                  <a:outerShdw blurRad="38100" dist="38100" dir="2700000" algn="tl">
                    <a:srgbClr val="C0C0C0"/>
                  </a:outerShdw>
                </a:effectLst>
              </a:rPr>
              <a:t>–  </a:t>
            </a:r>
            <a:r>
              <a:rPr lang="en-US" sz="1600" b="1" u="sng" dirty="0" smtClean="0">
                <a:solidFill>
                  <a:schemeClr val="accent2"/>
                </a:solidFill>
                <a:effectLst>
                  <a:outerShdw blurRad="38100" dist="38100" dir="2700000" algn="tl">
                    <a:srgbClr val="C0C0C0"/>
                  </a:outerShdw>
                </a:effectLst>
              </a:rPr>
              <a:t>Select Saved </a:t>
            </a:r>
            <a:r>
              <a:rPr lang="en-US" sz="1600" b="1" u="sng" dirty="0" err="1" smtClean="0">
                <a:solidFill>
                  <a:schemeClr val="accent2"/>
                </a:solidFill>
                <a:effectLst>
                  <a:outerShdw blurRad="38100" dist="38100" dir="2700000" algn="tl">
                    <a:srgbClr val="C0C0C0"/>
                  </a:outerShdw>
                </a:effectLst>
              </a:rPr>
              <a:t>Colours</a:t>
            </a:r>
            <a:r>
              <a:rPr lang="en-US" sz="1600" b="1" u="sng" dirty="0" smtClean="0">
                <a:solidFill>
                  <a:schemeClr val="accent2"/>
                </a:solidFill>
                <a:effectLst>
                  <a:outerShdw blurRad="38100" dist="38100" dir="2700000" algn="tl">
                    <a:srgbClr val="C0C0C0"/>
                  </a:outerShdw>
                </a:effectLst>
              </a:rPr>
              <a:t> Database</a:t>
            </a:r>
            <a:endParaRPr lang="en-US" sz="1600" b="1" u="sng" dirty="0">
              <a:solidFill>
                <a:schemeClr val="accent2"/>
              </a:solidFill>
              <a:effectLst>
                <a:outerShdw blurRad="38100" dist="38100" dir="2700000" algn="tl">
                  <a:srgbClr val="C0C0C0"/>
                </a:outerShdw>
              </a:effectLst>
            </a:endParaRPr>
          </a:p>
        </p:txBody>
      </p:sp>
      <p:sp>
        <p:nvSpPr>
          <p:cNvPr id="11" name="Text Box 30"/>
          <p:cNvSpPr txBox="1">
            <a:spLocks noChangeArrowheads="1"/>
          </p:cNvSpPr>
          <p:nvPr/>
        </p:nvSpPr>
        <p:spPr bwMode="auto">
          <a:xfrm>
            <a:off x="1981200" y="5562600"/>
            <a:ext cx="6477000" cy="584775"/>
          </a:xfrm>
          <a:prstGeom prst="rect">
            <a:avLst/>
          </a:prstGeom>
          <a:noFill/>
          <a:ln w="9525">
            <a:solidFill>
              <a:schemeClr val="accent2"/>
            </a:solidFill>
            <a:miter lim="800000"/>
            <a:headEnd/>
            <a:tailEnd/>
          </a:ln>
        </p:spPr>
        <p:txBody>
          <a:bodyPr>
            <a:spAutoFit/>
          </a:bodyPr>
          <a:lstStyle/>
          <a:p>
            <a:pPr>
              <a:spcBef>
                <a:spcPct val="50000"/>
              </a:spcBef>
            </a:pPr>
            <a:r>
              <a:rPr lang="en-GB" sz="1600" dirty="0" smtClean="0">
                <a:solidFill>
                  <a:schemeClr val="accent2"/>
                </a:solidFill>
              </a:rPr>
              <a:t>Select the Saved Colours database by clicking on the icon or positioning the icon in the centre and pressing enter.</a:t>
            </a:r>
            <a:endParaRPr lang="en-GB" sz="1600" dirty="0">
              <a:solidFill>
                <a:schemeClr val="accent2"/>
              </a:solidFill>
            </a:endParaRPr>
          </a:p>
        </p:txBody>
      </p:sp>
      <p:sp>
        <p:nvSpPr>
          <p:cNvPr id="13" name="Line 13"/>
          <p:cNvSpPr>
            <a:spLocks noChangeShapeType="1"/>
          </p:cNvSpPr>
          <p:nvPr/>
        </p:nvSpPr>
        <p:spPr bwMode="auto">
          <a:xfrm flipH="1" flipV="1">
            <a:off x="5715000" y="5029200"/>
            <a:ext cx="152400" cy="457200"/>
          </a:xfrm>
          <a:prstGeom prst="line">
            <a:avLst/>
          </a:prstGeom>
          <a:noFill/>
          <a:ln w="12700">
            <a:solidFill>
              <a:schemeClr val="tx1"/>
            </a:solidFill>
            <a:round/>
            <a:headEnd/>
            <a:tailEnd type="triangle" w="med" len="med"/>
          </a:ln>
        </p:spPr>
        <p:txBody>
          <a:bodyPr/>
          <a:lstStyle/>
          <a:p>
            <a:endParaRPr lang="en-US"/>
          </a:p>
        </p:txBody>
      </p:sp>
      <p:pic>
        <p:nvPicPr>
          <p:cNvPr id="10" name="Picture 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85800" y="914400"/>
            <a:ext cx="7772400" cy="4572000"/>
          </a:xfrm>
          <a:prstGeom prst="rect">
            <a:avLst/>
          </a:prstGeom>
          <a:ln>
            <a:solidFill>
              <a:schemeClr val="accent2"/>
            </a:solidFill>
          </a:ln>
        </p:spPr>
      </p:pic>
      <p:sp>
        <p:nvSpPr>
          <p:cNvPr id="14" name="Line 13"/>
          <p:cNvSpPr>
            <a:spLocks noChangeShapeType="1"/>
          </p:cNvSpPr>
          <p:nvPr/>
        </p:nvSpPr>
        <p:spPr bwMode="auto">
          <a:xfrm flipH="1" flipV="1">
            <a:off x="1981200" y="1371600"/>
            <a:ext cx="5260496" cy="2001326"/>
          </a:xfrm>
          <a:prstGeom prst="line">
            <a:avLst/>
          </a:prstGeom>
          <a:noFill/>
          <a:ln w="12700">
            <a:solidFill>
              <a:schemeClr val="tx1"/>
            </a:solidFill>
            <a:round/>
            <a:headEnd/>
            <a:tailEnd type="triangle" w="med" len="med"/>
          </a:ln>
        </p:spPr>
        <p:txBody>
          <a:bodyPr/>
          <a:lstStyle/>
          <a:p>
            <a:endParaRPr lang="en-US"/>
          </a:p>
        </p:txBody>
      </p:sp>
      <p:sp>
        <p:nvSpPr>
          <p:cNvPr id="15" name="Text Box 8"/>
          <p:cNvSpPr txBox="1">
            <a:spLocks noChangeArrowheads="1"/>
          </p:cNvSpPr>
          <p:nvPr/>
        </p:nvSpPr>
        <p:spPr bwMode="auto">
          <a:xfrm>
            <a:off x="7241696" y="2908012"/>
            <a:ext cx="1676400" cy="1446550"/>
          </a:xfrm>
          <a:prstGeom prst="rect">
            <a:avLst/>
          </a:prstGeom>
          <a:solidFill>
            <a:schemeClr val="accent1"/>
          </a:solidFill>
          <a:ln w="9525">
            <a:solidFill>
              <a:schemeClr val="accent2"/>
            </a:solidFill>
            <a:miter lim="800000"/>
            <a:headEnd/>
            <a:tailEnd/>
          </a:ln>
        </p:spPr>
        <p:txBody>
          <a:bodyPr wrap="square">
            <a:spAutoFit/>
          </a:bodyPr>
          <a:lstStyle/>
          <a:p>
            <a:pPr>
              <a:spcBef>
                <a:spcPct val="50000"/>
              </a:spcBef>
            </a:pPr>
            <a:r>
              <a:rPr lang="en-GB" sz="1600" dirty="0" smtClean="0">
                <a:solidFill>
                  <a:schemeClr val="accent2"/>
                </a:solidFill>
              </a:rPr>
              <a:t>Own Colour Icon</a:t>
            </a:r>
          </a:p>
          <a:p>
            <a:pPr>
              <a:spcBef>
                <a:spcPct val="50000"/>
              </a:spcBef>
            </a:pPr>
            <a:r>
              <a:rPr lang="en-GB" sz="1600" dirty="0" smtClean="0">
                <a:solidFill>
                  <a:schemeClr val="accent2"/>
                </a:solidFill>
              </a:rPr>
              <a:t>Also shown top left when selected.</a:t>
            </a:r>
            <a:endParaRPr lang="en-GB" sz="1600" dirty="0">
              <a:solidFill>
                <a:schemeClr val="accent2"/>
              </a:solidFill>
            </a:endParaRPr>
          </a:p>
        </p:txBody>
      </p:sp>
      <p:sp>
        <p:nvSpPr>
          <p:cNvPr id="12" name="Line 13"/>
          <p:cNvSpPr>
            <a:spLocks noChangeShapeType="1"/>
          </p:cNvSpPr>
          <p:nvPr/>
        </p:nvSpPr>
        <p:spPr bwMode="auto">
          <a:xfrm flipH="1">
            <a:off x="4800600" y="3385065"/>
            <a:ext cx="2441096" cy="1263135"/>
          </a:xfrm>
          <a:prstGeom prst="line">
            <a:avLst/>
          </a:prstGeom>
          <a:noFill/>
          <a:ln w="12700">
            <a:solidFill>
              <a:schemeClr val="tx1"/>
            </a:solidFill>
            <a:round/>
            <a:headEnd/>
            <a:tailEnd type="triangle" w="med" len="med"/>
          </a:ln>
        </p:spPr>
        <p:txBody>
          <a:bodyPr/>
          <a:lstStyle/>
          <a:p>
            <a:endParaRPr lang="en-US"/>
          </a:p>
        </p:txBody>
      </p:sp>
    </p:spTree>
    <p:extLst>
      <p:ext uri="{BB962C8B-B14F-4D97-AF65-F5344CB8AC3E}">
        <p14:creationId xmlns:p14="http://schemas.microsoft.com/office/powerpoint/2010/main" xmlns="" val="23586785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1"/>
                                          </p:val>
                                        </p:tav>
                                        <p:tav tm="100000">
                                          <p:val>
                                            <p:strVal val="#ppt_x"/>
                                          </p:val>
                                        </p:tav>
                                      </p:tavLst>
                                    </p:anim>
                                    <p:anim calcmode="lin" valueType="num">
                                      <p:cBhvr>
                                        <p:cTn id="9" dur="1000" fill="hold"/>
                                        <p:tgtEl>
                                          <p:spTgt spid="11"/>
                                        </p:tgtEl>
                                        <p:attrNameLst>
                                          <p:attrName>ppt_y</p:attrName>
                                        </p:attrNameLst>
                                      </p:cBhvr>
                                      <p:tavLst>
                                        <p:tav tm="0">
                                          <p:val>
                                            <p:strVal val="#ppt_y"/>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2000"/>
                                        <p:tgtEl>
                                          <p:spTgt spid="1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2000"/>
                                        <p:tgtEl>
                                          <p:spTgt spid="14"/>
                                        </p:tgtEl>
                                      </p:cBhvr>
                                    </p:animEffect>
                                  </p:childTnLst>
                                </p:cTn>
                              </p:par>
                            </p:childTnLst>
                          </p:cTn>
                        </p:par>
                        <p:par>
                          <p:cTn id="16" fill="hold">
                            <p:stCondLst>
                              <p:cond delay="10500"/>
                            </p:stCondLst>
                            <p:childTnLst>
                              <p:par>
                                <p:cTn id="17" presetID="27" presetClass="entr" presetSubtype="0" fill="hold" grpId="0" nodeType="afterEffect">
                                  <p:stCondLst>
                                    <p:cond delay="0"/>
                                  </p:stCondLst>
                                  <p:iterate type="lt">
                                    <p:tmPct val="50000"/>
                                  </p:iterate>
                                  <p:childTnLst>
                                    <p:set>
                                      <p:cBhvr>
                                        <p:cTn id="18" dur="1" fill="hold">
                                          <p:stCondLst>
                                            <p:cond delay="0"/>
                                          </p:stCondLst>
                                        </p:cTn>
                                        <p:tgtEl>
                                          <p:spTgt spid="15"/>
                                        </p:tgtEl>
                                        <p:attrNameLst>
                                          <p:attrName>style.visibility</p:attrName>
                                        </p:attrNameLst>
                                      </p:cBhvr>
                                      <p:to>
                                        <p:strVal val="visible"/>
                                      </p:to>
                                    </p:set>
                                    <p:anim calcmode="discrete" valueType="clr">
                                      <p:cBhvr override="childStyle">
                                        <p:cTn id="19"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15"/>
                                        </p:tgtEl>
                                        <p:attrNameLst>
                                          <p:attrName>fillcolor</p:attrName>
                                        </p:attrNameLst>
                                      </p:cBhvr>
                                      <p:tavLst>
                                        <p:tav tm="0">
                                          <p:val>
                                            <p:clrVal>
                                              <a:schemeClr val="accent2"/>
                                            </p:clrVal>
                                          </p:val>
                                        </p:tav>
                                        <p:tav tm="50000">
                                          <p:val>
                                            <p:clrVal>
                                              <a:schemeClr val="hlink"/>
                                            </p:clrVal>
                                          </p:val>
                                        </p:tav>
                                      </p:tavLst>
                                    </p:anim>
                                    <p:set>
                                      <p:cBhvr>
                                        <p:cTn id="21" dur="80"/>
                                        <p:tgtEl>
                                          <p:spTgt spid="15"/>
                                        </p:tgtEl>
                                        <p:attrNameLst>
                                          <p:attrName>fill.type</p:attrName>
                                        </p:attrNameLst>
                                      </p:cBhvr>
                                      <p:to>
                                        <p:strVal val="solid"/>
                                      </p:to>
                                    </p:se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5" grpId="0" animBg="1"/>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9747" name="Picture 2"/>
          <p:cNvPicPr>
            <a:picLocks noChangeAspect="1" noChangeArrowheads="1"/>
          </p:cNvPicPr>
          <p:nvPr/>
        </p:nvPicPr>
        <p:blipFill>
          <a:blip r:embed="rId2" cstate="print"/>
          <a:srcRect/>
          <a:stretch>
            <a:fillRect/>
          </a:stretch>
        </p:blipFill>
        <p:spPr bwMode="auto">
          <a:xfrm>
            <a:off x="0" y="0"/>
            <a:ext cx="1866900" cy="942975"/>
          </a:xfrm>
          <a:prstGeom prst="rect">
            <a:avLst/>
          </a:prstGeom>
          <a:noFill/>
          <a:ln w="9525">
            <a:noFill/>
            <a:miter lim="800000"/>
            <a:headEnd/>
            <a:tailEnd/>
          </a:ln>
        </p:spPr>
      </p:pic>
      <p:pic>
        <p:nvPicPr>
          <p:cNvPr id="159748" name="Picture 3"/>
          <p:cNvPicPr>
            <a:picLocks noChangeAspect="1" noChangeArrowheads="1"/>
          </p:cNvPicPr>
          <p:nvPr/>
        </p:nvPicPr>
        <p:blipFill>
          <a:blip r:embed="rId3" cstate="print"/>
          <a:srcRect/>
          <a:stretch>
            <a:fillRect/>
          </a:stretch>
        </p:blipFill>
        <p:spPr bwMode="auto">
          <a:xfrm>
            <a:off x="0" y="5495925"/>
            <a:ext cx="1933575" cy="1362075"/>
          </a:xfrm>
          <a:prstGeom prst="rect">
            <a:avLst/>
          </a:prstGeom>
          <a:noFill/>
          <a:ln w="9525">
            <a:noFill/>
            <a:miter lim="800000"/>
            <a:headEnd/>
            <a:tailEnd/>
          </a:ln>
        </p:spPr>
      </p:pic>
      <p:sp>
        <p:nvSpPr>
          <p:cNvPr id="159751" name="Text Box 6"/>
          <p:cNvSpPr txBox="1">
            <a:spLocks noChangeArrowheads="1"/>
          </p:cNvSpPr>
          <p:nvPr/>
        </p:nvSpPr>
        <p:spPr bwMode="auto">
          <a:xfrm>
            <a:off x="2057400" y="381000"/>
            <a:ext cx="6492875" cy="338554"/>
          </a:xfrm>
          <a:prstGeom prst="rect">
            <a:avLst/>
          </a:prstGeom>
          <a:noFill/>
          <a:ln w="9525">
            <a:noFill/>
            <a:miter lim="800000"/>
            <a:headEnd/>
            <a:tailEnd/>
          </a:ln>
        </p:spPr>
        <p:txBody>
          <a:bodyPr>
            <a:spAutoFit/>
          </a:bodyPr>
          <a:lstStyle/>
          <a:p>
            <a:pPr algn="ctr"/>
            <a:r>
              <a:rPr lang="en-US" sz="1200" dirty="0"/>
              <a:t>   </a:t>
            </a:r>
            <a:r>
              <a:rPr lang="en-US" sz="1600" b="1" u="sng" dirty="0" smtClean="0">
                <a:solidFill>
                  <a:schemeClr val="accent2"/>
                </a:solidFill>
                <a:effectLst>
                  <a:outerShdw blurRad="38100" dist="38100" dir="2700000" algn="tl">
                    <a:srgbClr val="C0C0C0"/>
                  </a:outerShdw>
                </a:effectLst>
              </a:rPr>
              <a:t>Retrieve </a:t>
            </a:r>
            <a:r>
              <a:rPr lang="en-US" sz="1600" b="1" u="sng" dirty="0" err="1" smtClean="0">
                <a:solidFill>
                  <a:schemeClr val="accent2"/>
                </a:solidFill>
                <a:effectLst>
                  <a:outerShdw blurRad="38100" dist="38100" dir="2700000" algn="tl">
                    <a:srgbClr val="C0C0C0"/>
                  </a:outerShdw>
                </a:effectLst>
              </a:rPr>
              <a:t>Colour</a:t>
            </a:r>
            <a:r>
              <a:rPr lang="en-US" sz="1600" b="1" u="sng" dirty="0" smtClean="0">
                <a:solidFill>
                  <a:schemeClr val="accent2"/>
                </a:solidFill>
                <a:effectLst>
                  <a:outerShdw blurRad="38100" dist="38100" dir="2700000" algn="tl">
                    <a:srgbClr val="C0C0C0"/>
                  </a:outerShdw>
                </a:effectLst>
              </a:rPr>
              <a:t> Step 2  </a:t>
            </a:r>
            <a:r>
              <a:rPr lang="en-US" sz="1600" b="1" u="sng" dirty="0">
                <a:solidFill>
                  <a:schemeClr val="accent2"/>
                </a:solidFill>
                <a:effectLst>
                  <a:outerShdw blurRad="38100" dist="38100" dir="2700000" algn="tl">
                    <a:srgbClr val="C0C0C0"/>
                  </a:outerShdw>
                </a:effectLst>
              </a:rPr>
              <a:t>–  </a:t>
            </a:r>
            <a:r>
              <a:rPr lang="en-US" sz="1600" b="1" u="sng" dirty="0" smtClean="0">
                <a:solidFill>
                  <a:schemeClr val="accent2"/>
                </a:solidFill>
                <a:effectLst>
                  <a:outerShdw blurRad="38100" dist="38100" dir="2700000" algn="tl">
                    <a:srgbClr val="C0C0C0"/>
                  </a:outerShdw>
                </a:effectLst>
              </a:rPr>
              <a:t>Select Customer</a:t>
            </a:r>
            <a:endParaRPr lang="en-US" sz="1600" b="1" u="sng" dirty="0">
              <a:solidFill>
                <a:schemeClr val="accent2"/>
              </a:solidFill>
              <a:effectLst>
                <a:outerShdw blurRad="38100" dist="38100" dir="2700000" algn="tl">
                  <a:srgbClr val="C0C0C0"/>
                </a:outerShdw>
              </a:effectLst>
            </a:endParaRPr>
          </a:p>
        </p:txBody>
      </p:sp>
      <p:sp>
        <p:nvSpPr>
          <p:cNvPr id="11" name="Text Box 30"/>
          <p:cNvSpPr txBox="1">
            <a:spLocks noChangeArrowheads="1"/>
          </p:cNvSpPr>
          <p:nvPr/>
        </p:nvSpPr>
        <p:spPr bwMode="auto">
          <a:xfrm>
            <a:off x="1981200" y="5562600"/>
            <a:ext cx="6477000" cy="954107"/>
          </a:xfrm>
          <a:prstGeom prst="rect">
            <a:avLst/>
          </a:prstGeom>
          <a:noFill/>
          <a:ln w="9525">
            <a:solidFill>
              <a:schemeClr val="accent2"/>
            </a:solidFill>
            <a:miter lim="800000"/>
            <a:headEnd/>
            <a:tailEnd/>
          </a:ln>
        </p:spPr>
        <p:txBody>
          <a:bodyPr>
            <a:spAutoFit/>
          </a:bodyPr>
          <a:lstStyle/>
          <a:p>
            <a:pPr>
              <a:spcBef>
                <a:spcPct val="50000"/>
              </a:spcBef>
            </a:pPr>
            <a:r>
              <a:rPr lang="en-GB" sz="1600" dirty="0" smtClean="0">
                <a:solidFill>
                  <a:schemeClr val="accent2"/>
                </a:solidFill>
              </a:rPr>
              <a:t>Select the Customer Name for the saved colour from the list.</a:t>
            </a:r>
          </a:p>
          <a:p>
            <a:pPr>
              <a:spcBef>
                <a:spcPct val="50000"/>
              </a:spcBef>
            </a:pPr>
            <a:r>
              <a:rPr lang="en-GB" sz="1600" dirty="0" smtClean="0">
                <a:solidFill>
                  <a:schemeClr val="accent2"/>
                </a:solidFill>
              </a:rPr>
              <a:t>For more information about a customer highlight the customer in the list and click on Details or press ALT2</a:t>
            </a:r>
            <a:endParaRPr lang="en-GB" sz="1600" dirty="0">
              <a:solidFill>
                <a:schemeClr val="accent2"/>
              </a:solidFill>
            </a:endParaRPr>
          </a:p>
        </p:txBody>
      </p:sp>
      <p:sp>
        <p:nvSpPr>
          <p:cNvPr id="13" name="Line 13"/>
          <p:cNvSpPr>
            <a:spLocks noChangeShapeType="1"/>
          </p:cNvSpPr>
          <p:nvPr/>
        </p:nvSpPr>
        <p:spPr bwMode="auto">
          <a:xfrm flipH="1" flipV="1">
            <a:off x="5715000" y="5029200"/>
            <a:ext cx="152400" cy="457200"/>
          </a:xfrm>
          <a:prstGeom prst="line">
            <a:avLst/>
          </a:prstGeom>
          <a:noFill/>
          <a:ln w="12700">
            <a:solidFill>
              <a:schemeClr val="tx1"/>
            </a:solidFill>
            <a:round/>
            <a:headEnd/>
            <a:tailEnd type="triangle" w="med" len="med"/>
          </a:ln>
        </p:spPr>
        <p:txBody>
          <a:bodyPr/>
          <a:lstStyle/>
          <a:p>
            <a:endParaRPr lang="en-US"/>
          </a:p>
        </p:txBody>
      </p:sp>
      <p:pic>
        <p:nvPicPr>
          <p:cNvPr id="10" name="Picture 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85800" y="914400"/>
            <a:ext cx="7772400" cy="4572000"/>
          </a:xfrm>
          <a:prstGeom prst="rect">
            <a:avLst/>
          </a:prstGeom>
          <a:ln>
            <a:solidFill>
              <a:schemeClr val="accent2"/>
            </a:solidFill>
          </a:ln>
        </p:spPr>
      </p:pic>
      <p:sp>
        <p:nvSpPr>
          <p:cNvPr id="15" name="Text Box 8"/>
          <p:cNvSpPr txBox="1">
            <a:spLocks noChangeArrowheads="1"/>
          </p:cNvSpPr>
          <p:nvPr/>
        </p:nvSpPr>
        <p:spPr bwMode="auto">
          <a:xfrm>
            <a:off x="7241696" y="3215789"/>
            <a:ext cx="1676400" cy="338554"/>
          </a:xfrm>
          <a:prstGeom prst="rect">
            <a:avLst/>
          </a:prstGeom>
          <a:solidFill>
            <a:schemeClr val="accent1"/>
          </a:solidFill>
          <a:ln w="9525">
            <a:solidFill>
              <a:schemeClr val="accent2"/>
            </a:solidFill>
            <a:miter lim="800000"/>
            <a:headEnd/>
            <a:tailEnd/>
          </a:ln>
        </p:spPr>
        <p:txBody>
          <a:bodyPr wrap="square">
            <a:spAutoFit/>
          </a:bodyPr>
          <a:lstStyle/>
          <a:p>
            <a:pPr>
              <a:spcBef>
                <a:spcPct val="50000"/>
              </a:spcBef>
            </a:pPr>
            <a:r>
              <a:rPr lang="en-GB" sz="1600" dirty="0" smtClean="0">
                <a:solidFill>
                  <a:schemeClr val="accent2"/>
                </a:solidFill>
              </a:rPr>
              <a:t>Customer List</a:t>
            </a:r>
            <a:endParaRPr lang="en-GB" sz="1600" dirty="0">
              <a:solidFill>
                <a:schemeClr val="accent2"/>
              </a:solidFill>
            </a:endParaRPr>
          </a:p>
        </p:txBody>
      </p:sp>
      <p:sp>
        <p:nvSpPr>
          <p:cNvPr id="12" name="Line 13"/>
          <p:cNvSpPr>
            <a:spLocks noChangeShapeType="1"/>
          </p:cNvSpPr>
          <p:nvPr/>
        </p:nvSpPr>
        <p:spPr bwMode="auto">
          <a:xfrm flipH="1">
            <a:off x="4114800" y="3385066"/>
            <a:ext cx="3126896" cy="246222"/>
          </a:xfrm>
          <a:prstGeom prst="line">
            <a:avLst/>
          </a:prstGeom>
          <a:noFill/>
          <a:ln w="12700">
            <a:solidFill>
              <a:schemeClr val="tx1"/>
            </a:solidFill>
            <a:round/>
            <a:headEnd/>
            <a:tailEnd type="triangle" w="med" len="med"/>
          </a:ln>
        </p:spPr>
        <p:txBody>
          <a:bodyPr/>
          <a:lstStyle/>
          <a:p>
            <a:endParaRPr lang="en-US"/>
          </a:p>
        </p:txBody>
      </p:sp>
      <p:sp>
        <p:nvSpPr>
          <p:cNvPr id="16" name="Text Box 8"/>
          <p:cNvSpPr txBox="1">
            <a:spLocks noChangeArrowheads="1"/>
          </p:cNvSpPr>
          <p:nvPr/>
        </p:nvSpPr>
        <p:spPr bwMode="auto">
          <a:xfrm>
            <a:off x="7241696" y="2590800"/>
            <a:ext cx="1676400" cy="338554"/>
          </a:xfrm>
          <a:prstGeom prst="rect">
            <a:avLst/>
          </a:prstGeom>
          <a:solidFill>
            <a:schemeClr val="accent1"/>
          </a:solidFill>
          <a:ln w="9525">
            <a:solidFill>
              <a:schemeClr val="accent2"/>
            </a:solidFill>
            <a:miter lim="800000"/>
            <a:headEnd/>
            <a:tailEnd/>
          </a:ln>
        </p:spPr>
        <p:txBody>
          <a:bodyPr wrap="square">
            <a:spAutoFit/>
          </a:bodyPr>
          <a:lstStyle/>
          <a:p>
            <a:pPr>
              <a:spcBef>
                <a:spcPct val="50000"/>
              </a:spcBef>
            </a:pPr>
            <a:r>
              <a:rPr lang="en-GB" sz="1600" dirty="0" smtClean="0">
                <a:solidFill>
                  <a:schemeClr val="accent2"/>
                </a:solidFill>
              </a:rPr>
              <a:t>Details</a:t>
            </a:r>
            <a:endParaRPr lang="en-GB" sz="1600" dirty="0">
              <a:solidFill>
                <a:schemeClr val="accent2"/>
              </a:solidFill>
            </a:endParaRPr>
          </a:p>
        </p:txBody>
      </p:sp>
      <p:sp>
        <p:nvSpPr>
          <p:cNvPr id="18" name="Line 13"/>
          <p:cNvSpPr>
            <a:spLocks noChangeShapeType="1"/>
          </p:cNvSpPr>
          <p:nvPr/>
        </p:nvSpPr>
        <p:spPr bwMode="auto">
          <a:xfrm flipH="1" flipV="1">
            <a:off x="7924800" y="2209800"/>
            <a:ext cx="155096" cy="381000"/>
          </a:xfrm>
          <a:prstGeom prst="line">
            <a:avLst/>
          </a:prstGeom>
          <a:noFill/>
          <a:ln w="12700">
            <a:solidFill>
              <a:schemeClr val="tx1"/>
            </a:solidFill>
            <a:round/>
            <a:headEnd/>
            <a:tailEnd type="triangle" w="med" len="med"/>
          </a:ln>
        </p:spPr>
        <p:txBody>
          <a:bodyPr/>
          <a:lstStyle/>
          <a:p>
            <a:endParaRPr lang="en-US"/>
          </a:p>
        </p:txBody>
      </p:sp>
    </p:spTree>
    <p:extLst>
      <p:ext uri="{BB962C8B-B14F-4D97-AF65-F5344CB8AC3E}">
        <p14:creationId xmlns:p14="http://schemas.microsoft.com/office/powerpoint/2010/main" xmlns="" val="350947988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1"/>
                                          </p:val>
                                        </p:tav>
                                        <p:tav tm="100000">
                                          <p:val>
                                            <p:strVal val="#ppt_x"/>
                                          </p:val>
                                        </p:tav>
                                      </p:tavLst>
                                    </p:anim>
                                    <p:anim calcmode="lin" valueType="num">
                                      <p:cBhvr>
                                        <p:cTn id="9" dur="1000" fill="hold"/>
                                        <p:tgtEl>
                                          <p:spTgt spid="11"/>
                                        </p:tgtEl>
                                        <p:attrNameLst>
                                          <p:attrName>ppt_y</p:attrName>
                                        </p:attrNameLst>
                                      </p:cBhvr>
                                      <p:tavLst>
                                        <p:tav tm="0">
                                          <p:val>
                                            <p:strVal val="#ppt_y"/>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2000"/>
                                        <p:tgtEl>
                                          <p:spTgt spid="13"/>
                                        </p:tgtEl>
                                      </p:cBhvr>
                                    </p:animEffect>
                                  </p:childTnLst>
                                </p:cTn>
                              </p:par>
                            </p:childTnLst>
                          </p:cTn>
                        </p:par>
                        <p:par>
                          <p:cTn id="13" fill="hold">
                            <p:stCondLst>
                              <p:cond delay="14800"/>
                            </p:stCondLst>
                            <p:childTnLst>
                              <p:par>
                                <p:cTn id="14" presetID="27" presetClass="entr" presetSubtype="0" fill="hold" grpId="0" nodeType="afterEffect">
                                  <p:stCondLst>
                                    <p:cond delay="0"/>
                                  </p:stCondLst>
                                  <p:iterate type="lt">
                                    <p:tmPct val="50000"/>
                                  </p:iterate>
                                  <p:childTnLst>
                                    <p:set>
                                      <p:cBhvr>
                                        <p:cTn id="15" dur="1" fill="hold">
                                          <p:stCondLst>
                                            <p:cond delay="0"/>
                                          </p:stCondLst>
                                        </p:cTn>
                                        <p:tgtEl>
                                          <p:spTgt spid="15"/>
                                        </p:tgtEl>
                                        <p:attrNameLst>
                                          <p:attrName>style.visibility</p:attrName>
                                        </p:attrNameLst>
                                      </p:cBhvr>
                                      <p:to>
                                        <p:strVal val="visible"/>
                                      </p:to>
                                    </p:set>
                                    <p:anim calcmode="discrete" valueType="clr">
                                      <p:cBhvr override="childStyle">
                                        <p:cTn id="16"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17" dur="80"/>
                                        <p:tgtEl>
                                          <p:spTgt spid="15"/>
                                        </p:tgtEl>
                                        <p:attrNameLst>
                                          <p:attrName>fillcolor</p:attrName>
                                        </p:attrNameLst>
                                      </p:cBhvr>
                                      <p:tavLst>
                                        <p:tav tm="0">
                                          <p:val>
                                            <p:clrVal>
                                              <a:schemeClr val="accent2"/>
                                            </p:clrVal>
                                          </p:val>
                                        </p:tav>
                                        <p:tav tm="50000">
                                          <p:val>
                                            <p:clrVal>
                                              <a:schemeClr val="hlink"/>
                                            </p:clrVal>
                                          </p:val>
                                        </p:tav>
                                      </p:tavLst>
                                    </p:anim>
                                    <p:set>
                                      <p:cBhvr>
                                        <p:cTn id="18" dur="80"/>
                                        <p:tgtEl>
                                          <p:spTgt spid="15"/>
                                        </p:tgtEl>
                                        <p:attrNameLst>
                                          <p:attrName>fill.type</p:attrName>
                                        </p:attrNameLst>
                                      </p:cBhvr>
                                      <p:to>
                                        <p:strVal val="solid"/>
                                      </p:to>
                                    </p:set>
                                  </p:childTnLst>
                                </p:cTn>
                              </p:par>
                              <p:par>
                                <p:cTn id="19" presetID="10"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2000"/>
                                        <p:tgtEl>
                                          <p:spTgt spid="12"/>
                                        </p:tgtEl>
                                      </p:cBhvr>
                                    </p:animEffect>
                                  </p:childTnLst>
                                </p:cTn>
                              </p:par>
                            </p:childTnLst>
                          </p:cTn>
                        </p:par>
                        <p:par>
                          <p:cTn id="22" fill="hold">
                            <p:stCondLst>
                              <p:cond delay="16800"/>
                            </p:stCondLst>
                            <p:childTnLst>
                              <p:par>
                                <p:cTn id="23" presetID="27" presetClass="entr" presetSubtype="0" fill="hold" grpId="0" nodeType="afterEffect">
                                  <p:stCondLst>
                                    <p:cond delay="0"/>
                                  </p:stCondLst>
                                  <p:iterate type="lt">
                                    <p:tmPct val="50000"/>
                                  </p:iterate>
                                  <p:childTnLst>
                                    <p:set>
                                      <p:cBhvr>
                                        <p:cTn id="24" dur="1" fill="hold">
                                          <p:stCondLst>
                                            <p:cond delay="0"/>
                                          </p:stCondLst>
                                        </p:cTn>
                                        <p:tgtEl>
                                          <p:spTgt spid="16"/>
                                        </p:tgtEl>
                                        <p:attrNameLst>
                                          <p:attrName>style.visibility</p:attrName>
                                        </p:attrNameLst>
                                      </p:cBhvr>
                                      <p:to>
                                        <p:strVal val="visible"/>
                                      </p:to>
                                    </p:set>
                                    <p:anim calcmode="discrete" valueType="clr">
                                      <p:cBhvr override="childStyle">
                                        <p:cTn id="25" dur="80"/>
                                        <p:tgtEl>
                                          <p:spTgt spid="16"/>
                                        </p:tgtEl>
                                        <p:attrNameLst>
                                          <p:attrName>style.color</p:attrName>
                                        </p:attrNameLst>
                                      </p:cBhvr>
                                      <p:tavLst>
                                        <p:tav tm="0">
                                          <p:val>
                                            <p:clrVal>
                                              <a:schemeClr val="accent2"/>
                                            </p:clrVal>
                                          </p:val>
                                        </p:tav>
                                        <p:tav tm="50000">
                                          <p:val>
                                            <p:clrVal>
                                              <a:schemeClr val="hlink"/>
                                            </p:clrVal>
                                          </p:val>
                                        </p:tav>
                                      </p:tavLst>
                                    </p:anim>
                                    <p:anim calcmode="discrete" valueType="clr">
                                      <p:cBhvr>
                                        <p:cTn id="26" dur="80"/>
                                        <p:tgtEl>
                                          <p:spTgt spid="16"/>
                                        </p:tgtEl>
                                        <p:attrNameLst>
                                          <p:attrName>fillcolor</p:attrName>
                                        </p:attrNameLst>
                                      </p:cBhvr>
                                      <p:tavLst>
                                        <p:tav tm="0">
                                          <p:val>
                                            <p:clrVal>
                                              <a:schemeClr val="accent2"/>
                                            </p:clrVal>
                                          </p:val>
                                        </p:tav>
                                        <p:tav tm="50000">
                                          <p:val>
                                            <p:clrVal>
                                              <a:schemeClr val="hlink"/>
                                            </p:clrVal>
                                          </p:val>
                                        </p:tav>
                                      </p:tavLst>
                                    </p:anim>
                                    <p:set>
                                      <p:cBhvr>
                                        <p:cTn id="27" dur="80"/>
                                        <p:tgtEl>
                                          <p:spTgt spid="16"/>
                                        </p:tgtEl>
                                        <p:attrNameLst>
                                          <p:attrName>fill.type</p:attrName>
                                        </p:attrNameLst>
                                      </p:cBhvr>
                                      <p:to>
                                        <p:strVal val="solid"/>
                                      </p:to>
                                    </p:set>
                                  </p:childTnLst>
                                </p:cTn>
                              </p:par>
                              <p:par>
                                <p:cTn id="28" presetID="10" presetClass="entr" presetSubtype="0"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5" grpId="0" animBg="1"/>
      <p:bldP spid="12" grpId="0" animBg="1"/>
      <p:bldP spid="16" grpId="0" animBg="1"/>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9747" name="Picture 2"/>
          <p:cNvPicPr>
            <a:picLocks noChangeAspect="1" noChangeArrowheads="1"/>
          </p:cNvPicPr>
          <p:nvPr/>
        </p:nvPicPr>
        <p:blipFill>
          <a:blip r:embed="rId2" cstate="print"/>
          <a:srcRect/>
          <a:stretch>
            <a:fillRect/>
          </a:stretch>
        </p:blipFill>
        <p:spPr bwMode="auto">
          <a:xfrm>
            <a:off x="0" y="0"/>
            <a:ext cx="1866900" cy="942975"/>
          </a:xfrm>
          <a:prstGeom prst="rect">
            <a:avLst/>
          </a:prstGeom>
          <a:noFill/>
          <a:ln w="9525">
            <a:noFill/>
            <a:miter lim="800000"/>
            <a:headEnd/>
            <a:tailEnd/>
          </a:ln>
        </p:spPr>
      </p:pic>
      <p:pic>
        <p:nvPicPr>
          <p:cNvPr id="159748" name="Picture 3"/>
          <p:cNvPicPr>
            <a:picLocks noChangeAspect="1" noChangeArrowheads="1"/>
          </p:cNvPicPr>
          <p:nvPr/>
        </p:nvPicPr>
        <p:blipFill>
          <a:blip r:embed="rId3" cstate="print"/>
          <a:srcRect/>
          <a:stretch>
            <a:fillRect/>
          </a:stretch>
        </p:blipFill>
        <p:spPr bwMode="auto">
          <a:xfrm>
            <a:off x="0" y="5495925"/>
            <a:ext cx="1933575" cy="1362075"/>
          </a:xfrm>
          <a:prstGeom prst="rect">
            <a:avLst/>
          </a:prstGeom>
          <a:noFill/>
          <a:ln w="9525">
            <a:noFill/>
            <a:miter lim="800000"/>
            <a:headEnd/>
            <a:tailEnd/>
          </a:ln>
        </p:spPr>
      </p:pic>
      <p:sp>
        <p:nvSpPr>
          <p:cNvPr id="159751" name="Text Box 6"/>
          <p:cNvSpPr txBox="1">
            <a:spLocks noChangeArrowheads="1"/>
          </p:cNvSpPr>
          <p:nvPr/>
        </p:nvSpPr>
        <p:spPr bwMode="auto">
          <a:xfrm>
            <a:off x="2057400" y="381000"/>
            <a:ext cx="6492875" cy="338554"/>
          </a:xfrm>
          <a:prstGeom prst="rect">
            <a:avLst/>
          </a:prstGeom>
          <a:noFill/>
          <a:ln w="9525">
            <a:noFill/>
            <a:miter lim="800000"/>
            <a:headEnd/>
            <a:tailEnd/>
          </a:ln>
        </p:spPr>
        <p:txBody>
          <a:bodyPr>
            <a:spAutoFit/>
          </a:bodyPr>
          <a:lstStyle/>
          <a:p>
            <a:pPr algn="ctr"/>
            <a:r>
              <a:rPr lang="en-US" sz="1200" dirty="0"/>
              <a:t>   </a:t>
            </a:r>
            <a:r>
              <a:rPr lang="en-US" sz="1600" b="1" u="sng" dirty="0" smtClean="0">
                <a:solidFill>
                  <a:schemeClr val="accent2"/>
                </a:solidFill>
                <a:effectLst>
                  <a:outerShdw blurRad="38100" dist="38100" dir="2700000" algn="tl">
                    <a:srgbClr val="C0C0C0"/>
                  </a:outerShdw>
                </a:effectLst>
              </a:rPr>
              <a:t>Retrieve </a:t>
            </a:r>
            <a:r>
              <a:rPr lang="en-US" sz="1600" b="1" u="sng" dirty="0" err="1" smtClean="0">
                <a:solidFill>
                  <a:schemeClr val="accent2"/>
                </a:solidFill>
                <a:effectLst>
                  <a:outerShdw blurRad="38100" dist="38100" dir="2700000" algn="tl">
                    <a:srgbClr val="C0C0C0"/>
                  </a:outerShdw>
                </a:effectLst>
              </a:rPr>
              <a:t>Colour</a:t>
            </a:r>
            <a:r>
              <a:rPr lang="en-US" sz="1600" b="1" u="sng" dirty="0" smtClean="0">
                <a:solidFill>
                  <a:schemeClr val="accent2"/>
                </a:solidFill>
                <a:effectLst>
                  <a:outerShdw blurRad="38100" dist="38100" dir="2700000" algn="tl">
                    <a:srgbClr val="C0C0C0"/>
                  </a:outerShdw>
                </a:effectLst>
              </a:rPr>
              <a:t> Step 2  </a:t>
            </a:r>
            <a:r>
              <a:rPr lang="en-US" sz="1600" b="1" u="sng" dirty="0">
                <a:solidFill>
                  <a:schemeClr val="accent2"/>
                </a:solidFill>
                <a:effectLst>
                  <a:outerShdw blurRad="38100" dist="38100" dir="2700000" algn="tl">
                    <a:srgbClr val="C0C0C0"/>
                  </a:outerShdw>
                </a:effectLst>
              </a:rPr>
              <a:t>–  </a:t>
            </a:r>
            <a:r>
              <a:rPr lang="en-US" sz="1600" b="1" u="sng" dirty="0" smtClean="0">
                <a:solidFill>
                  <a:schemeClr val="accent2"/>
                </a:solidFill>
                <a:effectLst>
                  <a:outerShdw blurRad="38100" dist="38100" dir="2700000" algn="tl">
                    <a:srgbClr val="C0C0C0"/>
                  </a:outerShdw>
                </a:effectLst>
              </a:rPr>
              <a:t>Select Customer (Details)</a:t>
            </a:r>
            <a:endParaRPr lang="en-US" sz="1600" b="1" u="sng" dirty="0">
              <a:solidFill>
                <a:schemeClr val="accent2"/>
              </a:solidFill>
              <a:effectLst>
                <a:outerShdw blurRad="38100" dist="38100" dir="2700000" algn="tl">
                  <a:srgbClr val="C0C0C0"/>
                </a:outerShdw>
              </a:effectLst>
            </a:endParaRPr>
          </a:p>
        </p:txBody>
      </p:sp>
      <p:sp>
        <p:nvSpPr>
          <p:cNvPr id="11" name="Text Box 30"/>
          <p:cNvSpPr txBox="1">
            <a:spLocks noChangeArrowheads="1"/>
          </p:cNvSpPr>
          <p:nvPr/>
        </p:nvSpPr>
        <p:spPr bwMode="auto">
          <a:xfrm>
            <a:off x="1981200" y="5562600"/>
            <a:ext cx="6477000" cy="954107"/>
          </a:xfrm>
          <a:prstGeom prst="rect">
            <a:avLst/>
          </a:prstGeom>
          <a:noFill/>
          <a:ln w="9525">
            <a:solidFill>
              <a:schemeClr val="accent2"/>
            </a:solidFill>
            <a:miter lim="800000"/>
            <a:headEnd/>
            <a:tailEnd/>
          </a:ln>
        </p:spPr>
        <p:txBody>
          <a:bodyPr>
            <a:spAutoFit/>
          </a:bodyPr>
          <a:lstStyle/>
          <a:p>
            <a:pPr>
              <a:spcBef>
                <a:spcPct val="50000"/>
              </a:spcBef>
            </a:pPr>
            <a:r>
              <a:rPr lang="en-GB" sz="1600" dirty="0" smtClean="0">
                <a:solidFill>
                  <a:schemeClr val="accent2"/>
                </a:solidFill>
              </a:rPr>
              <a:t>To help selecting the right Customer any details relating to the saved customer that were typed in are shown in the pop up box.</a:t>
            </a:r>
          </a:p>
          <a:p>
            <a:pPr>
              <a:spcBef>
                <a:spcPct val="50000"/>
              </a:spcBef>
            </a:pPr>
            <a:r>
              <a:rPr lang="en-GB" sz="1600" dirty="0" smtClean="0">
                <a:solidFill>
                  <a:schemeClr val="accent2"/>
                </a:solidFill>
              </a:rPr>
              <a:t>To return to the selection screen press enter or click the OK button.</a:t>
            </a:r>
            <a:endParaRPr lang="en-GB" sz="1600" dirty="0">
              <a:solidFill>
                <a:schemeClr val="accent2"/>
              </a:solidFill>
            </a:endParaRPr>
          </a:p>
        </p:txBody>
      </p:sp>
      <p:sp>
        <p:nvSpPr>
          <p:cNvPr id="13" name="Line 13"/>
          <p:cNvSpPr>
            <a:spLocks noChangeShapeType="1"/>
          </p:cNvSpPr>
          <p:nvPr/>
        </p:nvSpPr>
        <p:spPr bwMode="auto">
          <a:xfrm flipH="1" flipV="1">
            <a:off x="5715000" y="5029200"/>
            <a:ext cx="152400" cy="457200"/>
          </a:xfrm>
          <a:prstGeom prst="line">
            <a:avLst/>
          </a:prstGeom>
          <a:noFill/>
          <a:ln w="12700">
            <a:solidFill>
              <a:schemeClr val="tx1"/>
            </a:solidFill>
            <a:round/>
            <a:headEnd/>
            <a:tailEnd type="triangle" w="med" len="med"/>
          </a:ln>
        </p:spPr>
        <p:txBody>
          <a:bodyPr/>
          <a:lstStyle/>
          <a:p>
            <a:endParaRPr lang="en-US"/>
          </a:p>
        </p:txBody>
      </p:sp>
      <p:pic>
        <p:nvPicPr>
          <p:cNvPr id="10" name="Picture 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85800" y="914400"/>
            <a:ext cx="7772400" cy="4572000"/>
          </a:xfrm>
          <a:prstGeom prst="rect">
            <a:avLst/>
          </a:prstGeom>
          <a:ln>
            <a:solidFill>
              <a:schemeClr val="accent2"/>
            </a:solidFill>
          </a:ln>
        </p:spPr>
      </p:pic>
      <p:sp>
        <p:nvSpPr>
          <p:cNvPr id="15" name="Text Box 8"/>
          <p:cNvSpPr txBox="1">
            <a:spLocks noChangeArrowheads="1"/>
          </p:cNvSpPr>
          <p:nvPr/>
        </p:nvSpPr>
        <p:spPr bwMode="auto">
          <a:xfrm>
            <a:off x="7241696" y="3215789"/>
            <a:ext cx="1676400" cy="584775"/>
          </a:xfrm>
          <a:prstGeom prst="rect">
            <a:avLst/>
          </a:prstGeom>
          <a:solidFill>
            <a:schemeClr val="accent1"/>
          </a:solidFill>
          <a:ln w="9525">
            <a:solidFill>
              <a:schemeClr val="accent2"/>
            </a:solidFill>
            <a:miter lim="800000"/>
            <a:headEnd/>
            <a:tailEnd/>
          </a:ln>
        </p:spPr>
        <p:txBody>
          <a:bodyPr wrap="square">
            <a:spAutoFit/>
          </a:bodyPr>
          <a:lstStyle/>
          <a:p>
            <a:pPr>
              <a:spcBef>
                <a:spcPct val="50000"/>
              </a:spcBef>
            </a:pPr>
            <a:r>
              <a:rPr lang="en-GB" sz="1600" dirty="0" smtClean="0">
                <a:solidFill>
                  <a:schemeClr val="accent2"/>
                </a:solidFill>
              </a:rPr>
              <a:t>Customer Details Box</a:t>
            </a:r>
            <a:endParaRPr lang="en-GB" sz="1600" dirty="0">
              <a:solidFill>
                <a:schemeClr val="accent2"/>
              </a:solidFill>
            </a:endParaRPr>
          </a:p>
        </p:txBody>
      </p:sp>
      <p:sp>
        <p:nvSpPr>
          <p:cNvPr id="12" name="Line 13"/>
          <p:cNvSpPr>
            <a:spLocks noChangeShapeType="1"/>
          </p:cNvSpPr>
          <p:nvPr/>
        </p:nvSpPr>
        <p:spPr bwMode="auto">
          <a:xfrm flipH="1" flipV="1">
            <a:off x="4953000" y="2667000"/>
            <a:ext cx="2288696" cy="718066"/>
          </a:xfrm>
          <a:prstGeom prst="line">
            <a:avLst/>
          </a:prstGeom>
          <a:noFill/>
          <a:ln w="12700">
            <a:solidFill>
              <a:schemeClr val="tx1"/>
            </a:solidFill>
            <a:round/>
            <a:headEnd/>
            <a:tailEnd type="triangle" w="med" len="med"/>
          </a:ln>
        </p:spPr>
        <p:txBody>
          <a:bodyPr/>
          <a:lstStyle/>
          <a:p>
            <a:endParaRPr lang="en-US"/>
          </a:p>
        </p:txBody>
      </p:sp>
    </p:spTree>
    <p:extLst>
      <p:ext uri="{BB962C8B-B14F-4D97-AF65-F5344CB8AC3E}">
        <p14:creationId xmlns:p14="http://schemas.microsoft.com/office/powerpoint/2010/main" xmlns="" val="14940631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1"/>
                                          </p:val>
                                        </p:tav>
                                        <p:tav tm="100000">
                                          <p:val>
                                            <p:strVal val="#ppt_x"/>
                                          </p:val>
                                        </p:tav>
                                      </p:tavLst>
                                    </p:anim>
                                    <p:anim calcmode="lin" valueType="num">
                                      <p:cBhvr>
                                        <p:cTn id="9" dur="1000" fill="hold"/>
                                        <p:tgtEl>
                                          <p:spTgt spid="11"/>
                                        </p:tgtEl>
                                        <p:attrNameLst>
                                          <p:attrName>ppt_y</p:attrName>
                                        </p:attrNameLst>
                                      </p:cBhvr>
                                      <p:tavLst>
                                        <p:tav tm="0">
                                          <p:val>
                                            <p:strVal val="#ppt_y"/>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2000"/>
                                        <p:tgtEl>
                                          <p:spTgt spid="13"/>
                                        </p:tgtEl>
                                      </p:cBhvr>
                                    </p:animEffect>
                                  </p:childTnLst>
                                </p:cTn>
                              </p:par>
                            </p:childTnLst>
                          </p:cTn>
                        </p:par>
                        <p:par>
                          <p:cTn id="13" fill="hold">
                            <p:stCondLst>
                              <p:cond delay="17000"/>
                            </p:stCondLst>
                            <p:childTnLst>
                              <p:par>
                                <p:cTn id="14" presetID="27" presetClass="entr" presetSubtype="0" fill="hold" grpId="0" nodeType="afterEffect">
                                  <p:stCondLst>
                                    <p:cond delay="0"/>
                                  </p:stCondLst>
                                  <p:iterate type="lt">
                                    <p:tmPct val="50000"/>
                                  </p:iterate>
                                  <p:childTnLst>
                                    <p:set>
                                      <p:cBhvr>
                                        <p:cTn id="15" dur="1" fill="hold">
                                          <p:stCondLst>
                                            <p:cond delay="0"/>
                                          </p:stCondLst>
                                        </p:cTn>
                                        <p:tgtEl>
                                          <p:spTgt spid="15"/>
                                        </p:tgtEl>
                                        <p:attrNameLst>
                                          <p:attrName>style.visibility</p:attrName>
                                        </p:attrNameLst>
                                      </p:cBhvr>
                                      <p:to>
                                        <p:strVal val="visible"/>
                                      </p:to>
                                    </p:set>
                                    <p:anim calcmode="discrete" valueType="clr">
                                      <p:cBhvr override="childStyle">
                                        <p:cTn id="16"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17" dur="80"/>
                                        <p:tgtEl>
                                          <p:spTgt spid="15"/>
                                        </p:tgtEl>
                                        <p:attrNameLst>
                                          <p:attrName>fillcolor</p:attrName>
                                        </p:attrNameLst>
                                      </p:cBhvr>
                                      <p:tavLst>
                                        <p:tav tm="0">
                                          <p:val>
                                            <p:clrVal>
                                              <a:schemeClr val="accent2"/>
                                            </p:clrVal>
                                          </p:val>
                                        </p:tav>
                                        <p:tav tm="50000">
                                          <p:val>
                                            <p:clrVal>
                                              <a:schemeClr val="hlink"/>
                                            </p:clrVal>
                                          </p:val>
                                        </p:tav>
                                      </p:tavLst>
                                    </p:anim>
                                    <p:set>
                                      <p:cBhvr>
                                        <p:cTn id="18" dur="80"/>
                                        <p:tgtEl>
                                          <p:spTgt spid="15"/>
                                        </p:tgtEl>
                                        <p:attrNameLst>
                                          <p:attrName>fill.type</p:attrName>
                                        </p:attrNameLst>
                                      </p:cBhvr>
                                      <p:to>
                                        <p:strVal val="solid"/>
                                      </p:to>
                                    </p:set>
                                  </p:childTnLst>
                                </p:cTn>
                              </p:par>
                              <p:par>
                                <p:cTn id="19" presetID="10"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5" grpId="0" animBg="1"/>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9747" name="Picture 2"/>
          <p:cNvPicPr>
            <a:picLocks noChangeAspect="1" noChangeArrowheads="1"/>
          </p:cNvPicPr>
          <p:nvPr/>
        </p:nvPicPr>
        <p:blipFill>
          <a:blip r:embed="rId2" cstate="print"/>
          <a:srcRect/>
          <a:stretch>
            <a:fillRect/>
          </a:stretch>
        </p:blipFill>
        <p:spPr bwMode="auto">
          <a:xfrm>
            <a:off x="0" y="0"/>
            <a:ext cx="1866900" cy="942975"/>
          </a:xfrm>
          <a:prstGeom prst="rect">
            <a:avLst/>
          </a:prstGeom>
          <a:noFill/>
          <a:ln w="9525">
            <a:noFill/>
            <a:miter lim="800000"/>
            <a:headEnd/>
            <a:tailEnd/>
          </a:ln>
        </p:spPr>
      </p:pic>
      <p:pic>
        <p:nvPicPr>
          <p:cNvPr id="159748" name="Picture 3"/>
          <p:cNvPicPr>
            <a:picLocks noChangeAspect="1" noChangeArrowheads="1"/>
          </p:cNvPicPr>
          <p:nvPr/>
        </p:nvPicPr>
        <p:blipFill>
          <a:blip r:embed="rId3" cstate="print"/>
          <a:srcRect/>
          <a:stretch>
            <a:fillRect/>
          </a:stretch>
        </p:blipFill>
        <p:spPr bwMode="auto">
          <a:xfrm>
            <a:off x="0" y="5495925"/>
            <a:ext cx="1933575" cy="1362075"/>
          </a:xfrm>
          <a:prstGeom prst="rect">
            <a:avLst/>
          </a:prstGeom>
          <a:noFill/>
          <a:ln w="9525">
            <a:noFill/>
            <a:miter lim="800000"/>
            <a:headEnd/>
            <a:tailEnd/>
          </a:ln>
        </p:spPr>
      </p:pic>
      <p:sp>
        <p:nvSpPr>
          <p:cNvPr id="159751" name="Text Box 6"/>
          <p:cNvSpPr txBox="1">
            <a:spLocks noChangeArrowheads="1"/>
          </p:cNvSpPr>
          <p:nvPr/>
        </p:nvSpPr>
        <p:spPr bwMode="auto">
          <a:xfrm>
            <a:off x="2057400" y="381000"/>
            <a:ext cx="6492875" cy="338554"/>
          </a:xfrm>
          <a:prstGeom prst="rect">
            <a:avLst/>
          </a:prstGeom>
          <a:noFill/>
          <a:ln w="9525">
            <a:noFill/>
            <a:miter lim="800000"/>
            <a:headEnd/>
            <a:tailEnd/>
          </a:ln>
        </p:spPr>
        <p:txBody>
          <a:bodyPr>
            <a:spAutoFit/>
          </a:bodyPr>
          <a:lstStyle/>
          <a:p>
            <a:pPr algn="ctr"/>
            <a:r>
              <a:rPr lang="en-US" sz="1200" dirty="0"/>
              <a:t>   </a:t>
            </a:r>
            <a:r>
              <a:rPr lang="en-US" sz="1600" b="1" u="sng" dirty="0" smtClean="0">
                <a:solidFill>
                  <a:schemeClr val="accent2"/>
                </a:solidFill>
                <a:effectLst>
                  <a:outerShdw blurRad="38100" dist="38100" dir="2700000" algn="tl">
                    <a:srgbClr val="C0C0C0"/>
                  </a:outerShdw>
                </a:effectLst>
              </a:rPr>
              <a:t>Retrieve </a:t>
            </a:r>
            <a:r>
              <a:rPr lang="en-US" sz="1600" b="1" u="sng" dirty="0" err="1" smtClean="0">
                <a:solidFill>
                  <a:schemeClr val="accent2"/>
                </a:solidFill>
                <a:effectLst>
                  <a:outerShdw blurRad="38100" dist="38100" dir="2700000" algn="tl">
                    <a:srgbClr val="C0C0C0"/>
                  </a:outerShdw>
                </a:effectLst>
              </a:rPr>
              <a:t>Colour</a:t>
            </a:r>
            <a:r>
              <a:rPr lang="en-US" sz="1600" b="1" u="sng" dirty="0" smtClean="0">
                <a:solidFill>
                  <a:schemeClr val="accent2"/>
                </a:solidFill>
                <a:effectLst>
                  <a:outerShdw blurRad="38100" dist="38100" dir="2700000" algn="tl">
                    <a:srgbClr val="C0C0C0"/>
                  </a:outerShdw>
                </a:effectLst>
              </a:rPr>
              <a:t> Step 2  </a:t>
            </a:r>
            <a:r>
              <a:rPr lang="en-US" sz="1600" b="1" u="sng" dirty="0">
                <a:solidFill>
                  <a:schemeClr val="accent2"/>
                </a:solidFill>
                <a:effectLst>
                  <a:outerShdw blurRad="38100" dist="38100" dir="2700000" algn="tl">
                    <a:srgbClr val="C0C0C0"/>
                  </a:outerShdw>
                </a:effectLst>
              </a:rPr>
              <a:t>–  </a:t>
            </a:r>
            <a:r>
              <a:rPr lang="en-US" sz="1600" b="1" u="sng" dirty="0" smtClean="0">
                <a:solidFill>
                  <a:schemeClr val="accent2"/>
                </a:solidFill>
                <a:effectLst>
                  <a:outerShdw blurRad="38100" dist="38100" dir="2700000" algn="tl">
                    <a:srgbClr val="C0C0C0"/>
                  </a:outerShdw>
                </a:effectLst>
              </a:rPr>
              <a:t>Select Customer</a:t>
            </a:r>
            <a:endParaRPr lang="en-US" sz="1600" b="1" u="sng" dirty="0">
              <a:solidFill>
                <a:schemeClr val="accent2"/>
              </a:solidFill>
              <a:effectLst>
                <a:outerShdw blurRad="38100" dist="38100" dir="2700000" algn="tl">
                  <a:srgbClr val="C0C0C0"/>
                </a:outerShdw>
              </a:effectLst>
            </a:endParaRPr>
          </a:p>
        </p:txBody>
      </p:sp>
      <p:sp>
        <p:nvSpPr>
          <p:cNvPr id="11" name="Text Box 30"/>
          <p:cNvSpPr txBox="1">
            <a:spLocks noChangeArrowheads="1"/>
          </p:cNvSpPr>
          <p:nvPr/>
        </p:nvSpPr>
        <p:spPr bwMode="auto">
          <a:xfrm>
            <a:off x="1981200" y="5562599"/>
            <a:ext cx="6477000" cy="830997"/>
          </a:xfrm>
          <a:prstGeom prst="rect">
            <a:avLst/>
          </a:prstGeom>
          <a:noFill/>
          <a:ln w="9525">
            <a:solidFill>
              <a:schemeClr val="accent2"/>
            </a:solidFill>
            <a:miter lim="800000"/>
            <a:headEnd/>
            <a:tailEnd/>
          </a:ln>
        </p:spPr>
        <p:txBody>
          <a:bodyPr>
            <a:spAutoFit/>
          </a:bodyPr>
          <a:lstStyle/>
          <a:p>
            <a:pPr>
              <a:spcBef>
                <a:spcPct val="50000"/>
              </a:spcBef>
            </a:pPr>
            <a:r>
              <a:rPr lang="en-GB" sz="1600" dirty="0" smtClean="0">
                <a:solidFill>
                  <a:schemeClr val="accent2"/>
                </a:solidFill>
              </a:rPr>
              <a:t>For long lists of customer names type in the selection box to refine the options in the list. Double click on the Customer Name or highlight and press Enter to select.</a:t>
            </a:r>
            <a:endParaRPr lang="en-GB" sz="1600" dirty="0">
              <a:solidFill>
                <a:schemeClr val="accent2"/>
              </a:solidFill>
            </a:endParaRPr>
          </a:p>
        </p:txBody>
      </p:sp>
      <p:sp>
        <p:nvSpPr>
          <p:cNvPr id="13" name="Line 13"/>
          <p:cNvSpPr>
            <a:spLocks noChangeShapeType="1"/>
          </p:cNvSpPr>
          <p:nvPr/>
        </p:nvSpPr>
        <p:spPr bwMode="auto">
          <a:xfrm flipH="1" flipV="1">
            <a:off x="5715000" y="5029200"/>
            <a:ext cx="152400" cy="457200"/>
          </a:xfrm>
          <a:prstGeom prst="line">
            <a:avLst/>
          </a:prstGeom>
          <a:noFill/>
          <a:ln w="12700">
            <a:solidFill>
              <a:schemeClr val="tx1"/>
            </a:solidFill>
            <a:round/>
            <a:headEnd/>
            <a:tailEnd type="triangle" w="med" len="med"/>
          </a:ln>
        </p:spPr>
        <p:txBody>
          <a:bodyPr/>
          <a:lstStyle/>
          <a:p>
            <a:endParaRPr lang="en-US"/>
          </a:p>
        </p:txBody>
      </p:sp>
      <p:pic>
        <p:nvPicPr>
          <p:cNvPr id="10" name="Picture 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85800" y="914400"/>
            <a:ext cx="7772400" cy="4572000"/>
          </a:xfrm>
          <a:prstGeom prst="rect">
            <a:avLst/>
          </a:prstGeom>
          <a:ln>
            <a:solidFill>
              <a:schemeClr val="accent2"/>
            </a:solidFill>
          </a:ln>
        </p:spPr>
      </p:pic>
      <p:sp>
        <p:nvSpPr>
          <p:cNvPr id="15" name="Text Box 8"/>
          <p:cNvSpPr txBox="1">
            <a:spLocks noChangeArrowheads="1"/>
          </p:cNvSpPr>
          <p:nvPr/>
        </p:nvSpPr>
        <p:spPr bwMode="auto">
          <a:xfrm>
            <a:off x="7241696" y="3215789"/>
            <a:ext cx="1676400" cy="338554"/>
          </a:xfrm>
          <a:prstGeom prst="rect">
            <a:avLst/>
          </a:prstGeom>
          <a:solidFill>
            <a:schemeClr val="accent1"/>
          </a:solidFill>
          <a:ln w="9525">
            <a:solidFill>
              <a:schemeClr val="accent2"/>
            </a:solidFill>
            <a:miter lim="800000"/>
            <a:headEnd/>
            <a:tailEnd/>
          </a:ln>
        </p:spPr>
        <p:txBody>
          <a:bodyPr wrap="square">
            <a:spAutoFit/>
          </a:bodyPr>
          <a:lstStyle/>
          <a:p>
            <a:pPr>
              <a:spcBef>
                <a:spcPct val="50000"/>
              </a:spcBef>
            </a:pPr>
            <a:r>
              <a:rPr lang="en-GB" sz="1600" dirty="0" smtClean="0">
                <a:solidFill>
                  <a:schemeClr val="accent2"/>
                </a:solidFill>
              </a:rPr>
              <a:t>Selection Box</a:t>
            </a:r>
            <a:endParaRPr lang="en-GB" sz="1600" dirty="0">
              <a:solidFill>
                <a:schemeClr val="accent2"/>
              </a:solidFill>
            </a:endParaRPr>
          </a:p>
        </p:txBody>
      </p:sp>
      <p:sp>
        <p:nvSpPr>
          <p:cNvPr id="12" name="Line 13"/>
          <p:cNvSpPr>
            <a:spLocks noChangeShapeType="1"/>
          </p:cNvSpPr>
          <p:nvPr/>
        </p:nvSpPr>
        <p:spPr bwMode="auto">
          <a:xfrm flipH="1" flipV="1">
            <a:off x="3352800" y="2819400"/>
            <a:ext cx="3888896" cy="565666"/>
          </a:xfrm>
          <a:prstGeom prst="line">
            <a:avLst/>
          </a:prstGeom>
          <a:noFill/>
          <a:ln w="12700">
            <a:solidFill>
              <a:schemeClr val="tx1"/>
            </a:solidFill>
            <a:round/>
            <a:headEnd/>
            <a:tailEnd type="triangle" w="med" len="med"/>
          </a:ln>
        </p:spPr>
        <p:txBody>
          <a:bodyPr/>
          <a:lstStyle/>
          <a:p>
            <a:endParaRPr lang="en-US"/>
          </a:p>
        </p:txBody>
      </p:sp>
    </p:spTree>
    <p:extLst>
      <p:ext uri="{BB962C8B-B14F-4D97-AF65-F5344CB8AC3E}">
        <p14:creationId xmlns:p14="http://schemas.microsoft.com/office/powerpoint/2010/main" xmlns="" val="16885041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1"/>
                                          </p:val>
                                        </p:tav>
                                        <p:tav tm="100000">
                                          <p:val>
                                            <p:strVal val="#ppt_x"/>
                                          </p:val>
                                        </p:tav>
                                      </p:tavLst>
                                    </p:anim>
                                    <p:anim calcmode="lin" valueType="num">
                                      <p:cBhvr>
                                        <p:cTn id="9" dur="1000" fill="hold"/>
                                        <p:tgtEl>
                                          <p:spTgt spid="11"/>
                                        </p:tgtEl>
                                        <p:attrNameLst>
                                          <p:attrName>ppt_y</p:attrName>
                                        </p:attrNameLst>
                                      </p:cBhvr>
                                      <p:tavLst>
                                        <p:tav tm="0">
                                          <p:val>
                                            <p:strVal val="#ppt_y"/>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2000"/>
                                        <p:tgtEl>
                                          <p:spTgt spid="13"/>
                                        </p:tgtEl>
                                      </p:cBhvr>
                                    </p:animEffect>
                                  </p:childTnLst>
                                </p:cTn>
                              </p:par>
                            </p:childTnLst>
                          </p:cTn>
                        </p:par>
                        <p:par>
                          <p:cTn id="13" fill="hold">
                            <p:stCondLst>
                              <p:cond delay="14600"/>
                            </p:stCondLst>
                            <p:childTnLst>
                              <p:par>
                                <p:cTn id="14" presetID="27" presetClass="entr" presetSubtype="0" fill="hold" grpId="0" nodeType="afterEffect">
                                  <p:stCondLst>
                                    <p:cond delay="0"/>
                                  </p:stCondLst>
                                  <p:iterate type="lt">
                                    <p:tmPct val="50000"/>
                                  </p:iterate>
                                  <p:childTnLst>
                                    <p:set>
                                      <p:cBhvr>
                                        <p:cTn id="15" dur="1" fill="hold">
                                          <p:stCondLst>
                                            <p:cond delay="0"/>
                                          </p:stCondLst>
                                        </p:cTn>
                                        <p:tgtEl>
                                          <p:spTgt spid="15"/>
                                        </p:tgtEl>
                                        <p:attrNameLst>
                                          <p:attrName>style.visibility</p:attrName>
                                        </p:attrNameLst>
                                      </p:cBhvr>
                                      <p:to>
                                        <p:strVal val="visible"/>
                                      </p:to>
                                    </p:set>
                                    <p:anim calcmode="discrete" valueType="clr">
                                      <p:cBhvr override="childStyle">
                                        <p:cTn id="16"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17" dur="80"/>
                                        <p:tgtEl>
                                          <p:spTgt spid="15"/>
                                        </p:tgtEl>
                                        <p:attrNameLst>
                                          <p:attrName>fillcolor</p:attrName>
                                        </p:attrNameLst>
                                      </p:cBhvr>
                                      <p:tavLst>
                                        <p:tav tm="0">
                                          <p:val>
                                            <p:clrVal>
                                              <a:schemeClr val="accent2"/>
                                            </p:clrVal>
                                          </p:val>
                                        </p:tav>
                                        <p:tav tm="50000">
                                          <p:val>
                                            <p:clrVal>
                                              <a:schemeClr val="hlink"/>
                                            </p:clrVal>
                                          </p:val>
                                        </p:tav>
                                      </p:tavLst>
                                    </p:anim>
                                    <p:set>
                                      <p:cBhvr>
                                        <p:cTn id="18" dur="80"/>
                                        <p:tgtEl>
                                          <p:spTgt spid="15"/>
                                        </p:tgtEl>
                                        <p:attrNameLst>
                                          <p:attrName>fill.type</p:attrName>
                                        </p:attrNameLst>
                                      </p:cBhvr>
                                      <p:to>
                                        <p:strVal val="solid"/>
                                      </p:to>
                                    </p:set>
                                  </p:childTnLst>
                                </p:cTn>
                              </p:par>
                              <p:par>
                                <p:cTn id="19" presetID="10"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5" grpId="0" animBg="1"/>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9747" name="Picture 2"/>
          <p:cNvPicPr>
            <a:picLocks noChangeAspect="1" noChangeArrowheads="1"/>
          </p:cNvPicPr>
          <p:nvPr/>
        </p:nvPicPr>
        <p:blipFill>
          <a:blip r:embed="rId2" cstate="print"/>
          <a:srcRect/>
          <a:stretch>
            <a:fillRect/>
          </a:stretch>
        </p:blipFill>
        <p:spPr bwMode="auto">
          <a:xfrm>
            <a:off x="0" y="0"/>
            <a:ext cx="1866900" cy="942975"/>
          </a:xfrm>
          <a:prstGeom prst="rect">
            <a:avLst/>
          </a:prstGeom>
          <a:noFill/>
          <a:ln w="9525">
            <a:noFill/>
            <a:miter lim="800000"/>
            <a:headEnd/>
            <a:tailEnd/>
          </a:ln>
        </p:spPr>
      </p:pic>
      <p:pic>
        <p:nvPicPr>
          <p:cNvPr id="159748" name="Picture 3"/>
          <p:cNvPicPr>
            <a:picLocks noChangeAspect="1" noChangeArrowheads="1"/>
          </p:cNvPicPr>
          <p:nvPr/>
        </p:nvPicPr>
        <p:blipFill>
          <a:blip r:embed="rId3" cstate="print"/>
          <a:srcRect/>
          <a:stretch>
            <a:fillRect/>
          </a:stretch>
        </p:blipFill>
        <p:spPr bwMode="auto">
          <a:xfrm>
            <a:off x="0" y="5495925"/>
            <a:ext cx="1933575" cy="1362075"/>
          </a:xfrm>
          <a:prstGeom prst="rect">
            <a:avLst/>
          </a:prstGeom>
          <a:noFill/>
          <a:ln w="9525">
            <a:noFill/>
            <a:miter lim="800000"/>
            <a:headEnd/>
            <a:tailEnd/>
          </a:ln>
        </p:spPr>
      </p:pic>
      <p:sp>
        <p:nvSpPr>
          <p:cNvPr id="159751" name="Text Box 6"/>
          <p:cNvSpPr txBox="1">
            <a:spLocks noChangeArrowheads="1"/>
          </p:cNvSpPr>
          <p:nvPr/>
        </p:nvSpPr>
        <p:spPr bwMode="auto">
          <a:xfrm>
            <a:off x="2057400" y="381000"/>
            <a:ext cx="6492875" cy="338554"/>
          </a:xfrm>
          <a:prstGeom prst="rect">
            <a:avLst/>
          </a:prstGeom>
          <a:noFill/>
          <a:ln w="9525">
            <a:noFill/>
            <a:miter lim="800000"/>
            <a:headEnd/>
            <a:tailEnd/>
          </a:ln>
        </p:spPr>
        <p:txBody>
          <a:bodyPr>
            <a:spAutoFit/>
          </a:bodyPr>
          <a:lstStyle/>
          <a:p>
            <a:pPr algn="ctr"/>
            <a:r>
              <a:rPr lang="en-US" sz="1200" dirty="0"/>
              <a:t>   </a:t>
            </a:r>
            <a:r>
              <a:rPr lang="en-US" sz="1600" b="1" u="sng" dirty="0" smtClean="0">
                <a:solidFill>
                  <a:schemeClr val="accent2"/>
                </a:solidFill>
                <a:effectLst>
                  <a:outerShdw blurRad="38100" dist="38100" dir="2700000" algn="tl">
                    <a:srgbClr val="C0C0C0"/>
                  </a:outerShdw>
                </a:effectLst>
              </a:rPr>
              <a:t>Retrieve </a:t>
            </a:r>
            <a:r>
              <a:rPr lang="en-US" sz="1600" b="1" u="sng" dirty="0" err="1" smtClean="0">
                <a:solidFill>
                  <a:schemeClr val="accent2"/>
                </a:solidFill>
                <a:effectLst>
                  <a:outerShdw blurRad="38100" dist="38100" dir="2700000" algn="tl">
                    <a:srgbClr val="C0C0C0"/>
                  </a:outerShdw>
                </a:effectLst>
              </a:rPr>
              <a:t>Colour</a:t>
            </a:r>
            <a:r>
              <a:rPr lang="en-US" sz="1600" b="1" u="sng" dirty="0" smtClean="0">
                <a:solidFill>
                  <a:schemeClr val="accent2"/>
                </a:solidFill>
                <a:effectLst>
                  <a:outerShdw blurRad="38100" dist="38100" dir="2700000" algn="tl">
                    <a:srgbClr val="C0C0C0"/>
                  </a:outerShdw>
                </a:effectLst>
              </a:rPr>
              <a:t> Step 3  </a:t>
            </a:r>
            <a:r>
              <a:rPr lang="en-US" sz="1600" b="1" u="sng" dirty="0">
                <a:solidFill>
                  <a:schemeClr val="accent2"/>
                </a:solidFill>
                <a:effectLst>
                  <a:outerShdw blurRad="38100" dist="38100" dir="2700000" algn="tl">
                    <a:srgbClr val="C0C0C0"/>
                  </a:outerShdw>
                </a:effectLst>
              </a:rPr>
              <a:t>–  </a:t>
            </a:r>
            <a:r>
              <a:rPr lang="en-US" sz="1600" b="1" u="sng" dirty="0" smtClean="0">
                <a:solidFill>
                  <a:schemeClr val="accent2"/>
                </a:solidFill>
                <a:effectLst>
                  <a:outerShdw blurRad="38100" dist="38100" dir="2700000" algn="tl">
                    <a:srgbClr val="C0C0C0"/>
                  </a:outerShdw>
                </a:effectLst>
              </a:rPr>
              <a:t>Select </a:t>
            </a:r>
            <a:r>
              <a:rPr lang="en-US" sz="1600" b="1" u="sng" dirty="0" err="1" smtClean="0">
                <a:solidFill>
                  <a:schemeClr val="accent2"/>
                </a:solidFill>
                <a:effectLst>
                  <a:outerShdw blurRad="38100" dist="38100" dir="2700000" algn="tl">
                    <a:srgbClr val="C0C0C0"/>
                  </a:outerShdw>
                </a:effectLst>
              </a:rPr>
              <a:t>Colour</a:t>
            </a:r>
            <a:r>
              <a:rPr lang="en-US" sz="1600" b="1" u="sng" dirty="0" smtClean="0">
                <a:solidFill>
                  <a:schemeClr val="accent2"/>
                </a:solidFill>
                <a:effectLst>
                  <a:outerShdw blurRad="38100" dist="38100" dir="2700000" algn="tl">
                    <a:srgbClr val="C0C0C0"/>
                  </a:outerShdw>
                </a:effectLst>
              </a:rPr>
              <a:t> Name</a:t>
            </a:r>
            <a:endParaRPr lang="en-US" sz="1600" b="1" u="sng" dirty="0">
              <a:solidFill>
                <a:schemeClr val="accent2"/>
              </a:solidFill>
              <a:effectLst>
                <a:outerShdw blurRad="38100" dist="38100" dir="2700000" algn="tl">
                  <a:srgbClr val="C0C0C0"/>
                </a:outerShdw>
              </a:effectLst>
            </a:endParaRPr>
          </a:p>
        </p:txBody>
      </p:sp>
      <p:sp>
        <p:nvSpPr>
          <p:cNvPr id="11" name="Text Box 30"/>
          <p:cNvSpPr txBox="1">
            <a:spLocks noChangeArrowheads="1"/>
          </p:cNvSpPr>
          <p:nvPr/>
        </p:nvSpPr>
        <p:spPr bwMode="auto">
          <a:xfrm>
            <a:off x="1981200" y="5562599"/>
            <a:ext cx="6477000" cy="954107"/>
          </a:xfrm>
          <a:prstGeom prst="rect">
            <a:avLst/>
          </a:prstGeom>
          <a:noFill/>
          <a:ln w="9525">
            <a:solidFill>
              <a:schemeClr val="accent2"/>
            </a:solidFill>
            <a:miter lim="800000"/>
            <a:headEnd/>
            <a:tailEnd/>
          </a:ln>
        </p:spPr>
        <p:txBody>
          <a:bodyPr>
            <a:spAutoFit/>
          </a:bodyPr>
          <a:lstStyle/>
          <a:p>
            <a:pPr>
              <a:spcBef>
                <a:spcPct val="50000"/>
              </a:spcBef>
            </a:pPr>
            <a:r>
              <a:rPr lang="en-GB" sz="1600" dirty="0" smtClean="0">
                <a:solidFill>
                  <a:schemeClr val="accent2"/>
                </a:solidFill>
              </a:rPr>
              <a:t>Select the Colour Name from the list.</a:t>
            </a:r>
          </a:p>
          <a:p>
            <a:pPr>
              <a:spcBef>
                <a:spcPct val="50000"/>
              </a:spcBef>
            </a:pPr>
            <a:r>
              <a:rPr lang="en-GB" sz="1600" dirty="0" smtClean="0">
                <a:solidFill>
                  <a:schemeClr val="accent2"/>
                </a:solidFill>
              </a:rPr>
              <a:t>For long lists type in the selection box to refine the list. Double Click or highlight and press Enter to select the Colour Name</a:t>
            </a:r>
            <a:endParaRPr lang="en-GB" sz="1600" dirty="0">
              <a:solidFill>
                <a:schemeClr val="accent2"/>
              </a:solidFill>
            </a:endParaRPr>
          </a:p>
        </p:txBody>
      </p:sp>
      <p:sp>
        <p:nvSpPr>
          <p:cNvPr id="13" name="Line 13"/>
          <p:cNvSpPr>
            <a:spLocks noChangeShapeType="1"/>
          </p:cNvSpPr>
          <p:nvPr/>
        </p:nvSpPr>
        <p:spPr bwMode="auto">
          <a:xfrm flipH="1" flipV="1">
            <a:off x="5715000" y="5029200"/>
            <a:ext cx="152400" cy="457200"/>
          </a:xfrm>
          <a:prstGeom prst="line">
            <a:avLst/>
          </a:prstGeom>
          <a:noFill/>
          <a:ln w="12700">
            <a:solidFill>
              <a:schemeClr val="tx1"/>
            </a:solidFill>
            <a:round/>
            <a:headEnd/>
            <a:tailEnd type="triangle" w="med" len="med"/>
          </a:ln>
        </p:spPr>
        <p:txBody>
          <a:bodyPr/>
          <a:lstStyle/>
          <a:p>
            <a:endParaRPr lang="en-US"/>
          </a:p>
        </p:txBody>
      </p:sp>
      <p:pic>
        <p:nvPicPr>
          <p:cNvPr id="10" name="Picture 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85800" y="914400"/>
            <a:ext cx="7772400" cy="4572000"/>
          </a:xfrm>
          <a:prstGeom prst="rect">
            <a:avLst/>
          </a:prstGeom>
          <a:ln>
            <a:solidFill>
              <a:schemeClr val="accent2"/>
            </a:solidFill>
          </a:ln>
        </p:spPr>
      </p:pic>
      <p:sp>
        <p:nvSpPr>
          <p:cNvPr id="15" name="Text Box 8"/>
          <p:cNvSpPr txBox="1">
            <a:spLocks noChangeArrowheads="1"/>
          </p:cNvSpPr>
          <p:nvPr/>
        </p:nvSpPr>
        <p:spPr bwMode="auto">
          <a:xfrm>
            <a:off x="7241696" y="3215789"/>
            <a:ext cx="1676400" cy="338554"/>
          </a:xfrm>
          <a:prstGeom prst="rect">
            <a:avLst/>
          </a:prstGeom>
          <a:solidFill>
            <a:schemeClr val="accent1"/>
          </a:solidFill>
          <a:ln w="9525">
            <a:solidFill>
              <a:schemeClr val="accent2"/>
            </a:solidFill>
            <a:miter lim="800000"/>
            <a:headEnd/>
            <a:tailEnd/>
          </a:ln>
        </p:spPr>
        <p:txBody>
          <a:bodyPr wrap="square">
            <a:spAutoFit/>
          </a:bodyPr>
          <a:lstStyle/>
          <a:p>
            <a:pPr>
              <a:spcBef>
                <a:spcPct val="50000"/>
              </a:spcBef>
            </a:pPr>
            <a:r>
              <a:rPr lang="en-GB" sz="1600" dirty="0" smtClean="0">
                <a:solidFill>
                  <a:schemeClr val="accent2"/>
                </a:solidFill>
              </a:rPr>
              <a:t>Selection Box</a:t>
            </a:r>
            <a:endParaRPr lang="en-GB" sz="1600" dirty="0">
              <a:solidFill>
                <a:schemeClr val="accent2"/>
              </a:solidFill>
            </a:endParaRPr>
          </a:p>
        </p:txBody>
      </p:sp>
      <p:sp>
        <p:nvSpPr>
          <p:cNvPr id="12" name="Line 13"/>
          <p:cNvSpPr>
            <a:spLocks noChangeShapeType="1"/>
          </p:cNvSpPr>
          <p:nvPr/>
        </p:nvSpPr>
        <p:spPr bwMode="auto">
          <a:xfrm flipH="1" flipV="1">
            <a:off x="3352800" y="2819400"/>
            <a:ext cx="3888896" cy="565666"/>
          </a:xfrm>
          <a:prstGeom prst="line">
            <a:avLst/>
          </a:prstGeom>
          <a:noFill/>
          <a:ln w="12700">
            <a:solidFill>
              <a:schemeClr val="tx1"/>
            </a:solidFill>
            <a:round/>
            <a:headEnd/>
            <a:tailEnd type="triangle" w="med" len="med"/>
          </a:ln>
        </p:spPr>
        <p:txBody>
          <a:bodyPr/>
          <a:lstStyle/>
          <a:p>
            <a:endParaRPr lang="en-US"/>
          </a:p>
        </p:txBody>
      </p:sp>
    </p:spTree>
    <p:extLst>
      <p:ext uri="{BB962C8B-B14F-4D97-AF65-F5344CB8AC3E}">
        <p14:creationId xmlns:p14="http://schemas.microsoft.com/office/powerpoint/2010/main" xmlns="" val="38707495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1"/>
                                          </p:val>
                                        </p:tav>
                                        <p:tav tm="100000">
                                          <p:val>
                                            <p:strVal val="#ppt_x"/>
                                          </p:val>
                                        </p:tav>
                                      </p:tavLst>
                                    </p:anim>
                                    <p:anim calcmode="lin" valueType="num">
                                      <p:cBhvr>
                                        <p:cTn id="9" dur="1000" fill="hold"/>
                                        <p:tgtEl>
                                          <p:spTgt spid="11"/>
                                        </p:tgtEl>
                                        <p:attrNameLst>
                                          <p:attrName>ppt_y</p:attrName>
                                        </p:attrNameLst>
                                      </p:cBhvr>
                                      <p:tavLst>
                                        <p:tav tm="0">
                                          <p:val>
                                            <p:strVal val="#ppt_y"/>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2000"/>
                                        <p:tgtEl>
                                          <p:spTgt spid="13"/>
                                        </p:tgtEl>
                                      </p:cBhvr>
                                    </p:animEffect>
                                  </p:childTnLst>
                                </p:cTn>
                              </p:par>
                            </p:childTnLst>
                          </p:cTn>
                        </p:par>
                        <p:par>
                          <p:cTn id="13" fill="hold">
                            <p:stCondLst>
                              <p:cond delay="14500"/>
                            </p:stCondLst>
                            <p:childTnLst>
                              <p:par>
                                <p:cTn id="14" presetID="27" presetClass="entr" presetSubtype="0" fill="hold" grpId="0" nodeType="afterEffect">
                                  <p:stCondLst>
                                    <p:cond delay="0"/>
                                  </p:stCondLst>
                                  <p:iterate type="lt">
                                    <p:tmPct val="50000"/>
                                  </p:iterate>
                                  <p:childTnLst>
                                    <p:set>
                                      <p:cBhvr>
                                        <p:cTn id="15" dur="1" fill="hold">
                                          <p:stCondLst>
                                            <p:cond delay="0"/>
                                          </p:stCondLst>
                                        </p:cTn>
                                        <p:tgtEl>
                                          <p:spTgt spid="15"/>
                                        </p:tgtEl>
                                        <p:attrNameLst>
                                          <p:attrName>style.visibility</p:attrName>
                                        </p:attrNameLst>
                                      </p:cBhvr>
                                      <p:to>
                                        <p:strVal val="visible"/>
                                      </p:to>
                                    </p:set>
                                    <p:anim calcmode="discrete" valueType="clr">
                                      <p:cBhvr override="childStyle">
                                        <p:cTn id="16"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17" dur="80"/>
                                        <p:tgtEl>
                                          <p:spTgt spid="15"/>
                                        </p:tgtEl>
                                        <p:attrNameLst>
                                          <p:attrName>fillcolor</p:attrName>
                                        </p:attrNameLst>
                                      </p:cBhvr>
                                      <p:tavLst>
                                        <p:tav tm="0">
                                          <p:val>
                                            <p:clrVal>
                                              <a:schemeClr val="accent2"/>
                                            </p:clrVal>
                                          </p:val>
                                        </p:tav>
                                        <p:tav tm="50000">
                                          <p:val>
                                            <p:clrVal>
                                              <a:schemeClr val="hlink"/>
                                            </p:clrVal>
                                          </p:val>
                                        </p:tav>
                                      </p:tavLst>
                                    </p:anim>
                                    <p:set>
                                      <p:cBhvr>
                                        <p:cTn id="18" dur="80"/>
                                        <p:tgtEl>
                                          <p:spTgt spid="15"/>
                                        </p:tgtEl>
                                        <p:attrNameLst>
                                          <p:attrName>fill.type</p:attrName>
                                        </p:attrNameLst>
                                      </p:cBhvr>
                                      <p:to>
                                        <p:strVal val="solid"/>
                                      </p:to>
                                    </p:set>
                                  </p:childTnLst>
                                </p:cTn>
                              </p:par>
                              <p:par>
                                <p:cTn id="19" presetID="10"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5" grpId="0" animBg="1"/>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9747" name="Picture 2"/>
          <p:cNvPicPr>
            <a:picLocks noChangeAspect="1" noChangeArrowheads="1"/>
          </p:cNvPicPr>
          <p:nvPr/>
        </p:nvPicPr>
        <p:blipFill>
          <a:blip r:embed="rId2" cstate="print"/>
          <a:srcRect/>
          <a:stretch>
            <a:fillRect/>
          </a:stretch>
        </p:blipFill>
        <p:spPr bwMode="auto">
          <a:xfrm>
            <a:off x="0" y="0"/>
            <a:ext cx="1866900" cy="942975"/>
          </a:xfrm>
          <a:prstGeom prst="rect">
            <a:avLst/>
          </a:prstGeom>
          <a:noFill/>
          <a:ln w="9525">
            <a:noFill/>
            <a:miter lim="800000"/>
            <a:headEnd/>
            <a:tailEnd/>
          </a:ln>
        </p:spPr>
      </p:pic>
      <p:pic>
        <p:nvPicPr>
          <p:cNvPr id="159748" name="Picture 3"/>
          <p:cNvPicPr>
            <a:picLocks noChangeAspect="1" noChangeArrowheads="1"/>
          </p:cNvPicPr>
          <p:nvPr/>
        </p:nvPicPr>
        <p:blipFill>
          <a:blip r:embed="rId3" cstate="print"/>
          <a:srcRect/>
          <a:stretch>
            <a:fillRect/>
          </a:stretch>
        </p:blipFill>
        <p:spPr bwMode="auto">
          <a:xfrm>
            <a:off x="0" y="5495925"/>
            <a:ext cx="1933575" cy="1362075"/>
          </a:xfrm>
          <a:prstGeom prst="rect">
            <a:avLst/>
          </a:prstGeom>
          <a:noFill/>
          <a:ln w="9525">
            <a:noFill/>
            <a:miter lim="800000"/>
            <a:headEnd/>
            <a:tailEnd/>
          </a:ln>
        </p:spPr>
      </p:pic>
      <p:sp>
        <p:nvSpPr>
          <p:cNvPr id="159751" name="Text Box 6"/>
          <p:cNvSpPr txBox="1">
            <a:spLocks noChangeArrowheads="1"/>
          </p:cNvSpPr>
          <p:nvPr/>
        </p:nvSpPr>
        <p:spPr bwMode="auto">
          <a:xfrm>
            <a:off x="2057400" y="381000"/>
            <a:ext cx="6492875" cy="338554"/>
          </a:xfrm>
          <a:prstGeom prst="rect">
            <a:avLst/>
          </a:prstGeom>
          <a:noFill/>
          <a:ln w="9525">
            <a:noFill/>
            <a:miter lim="800000"/>
            <a:headEnd/>
            <a:tailEnd/>
          </a:ln>
        </p:spPr>
        <p:txBody>
          <a:bodyPr>
            <a:spAutoFit/>
          </a:bodyPr>
          <a:lstStyle/>
          <a:p>
            <a:pPr algn="ctr"/>
            <a:r>
              <a:rPr lang="en-US" sz="1200" dirty="0"/>
              <a:t>   </a:t>
            </a:r>
            <a:r>
              <a:rPr lang="en-US" sz="1600" b="1" u="sng" dirty="0" smtClean="0">
                <a:solidFill>
                  <a:schemeClr val="accent2"/>
                </a:solidFill>
                <a:effectLst>
                  <a:outerShdw blurRad="38100" dist="38100" dir="2700000" algn="tl">
                    <a:srgbClr val="C0C0C0"/>
                  </a:outerShdw>
                </a:effectLst>
              </a:rPr>
              <a:t>Retrieve </a:t>
            </a:r>
            <a:r>
              <a:rPr lang="en-US" sz="1600" b="1" u="sng" dirty="0" err="1" smtClean="0">
                <a:solidFill>
                  <a:schemeClr val="accent2"/>
                </a:solidFill>
                <a:effectLst>
                  <a:outerShdw blurRad="38100" dist="38100" dir="2700000" algn="tl">
                    <a:srgbClr val="C0C0C0"/>
                  </a:outerShdw>
                </a:effectLst>
              </a:rPr>
              <a:t>Colour</a:t>
            </a:r>
            <a:r>
              <a:rPr lang="en-US" sz="1600" b="1" u="sng" dirty="0" smtClean="0">
                <a:solidFill>
                  <a:schemeClr val="accent2"/>
                </a:solidFill>
                <a:effectLst>
                  <a:outerShdw blurRad="38100" dist="38100" dir="2700000" algn="tl">
                    <a:srgbClr val="C0C0C0"/>
                  </a:outerShdw>
                </a:effectLst>
              </a:rPr>
              <a:t> Step 4  </a:t>
            </a:r>
            <a:r>
              <a:rPr lang="en-US" sz="1600" b="1" u="sng" dirty="0">
                <a:solidFill>
                  <a:schemeClr val="accent2"/>
                </a:solidFill>
                <a:effectLst>
                  <a:outerShdw blurRad="38100" dist="38100" dir="2700000" algn="tl">
                    <a:srgbClr val="C0C0C0"/>
                  </a:outerShdw>
                </a:effectLst>
              </a:rPr>
              <a:t>–  </a:t>
            </a:r>
            <a:r>
              <a:rPr lang="en-US" sz="1600" b="1" u="sng" dirty="0" smtClean="0">
                <a:solidFill>
                  <a:schemeClr val="accent2"/>
                </a:solidFill>
                <a:effectLst>
                  <a:outerShdw blurRad="38100" dist="38100" dir="2700000" algn="tl">
                    <a:srgbClr val="C0C0C0"/>
                  </a:outerShdw>
                </a:effectLst>
              </a:rPr>
              <a:t>Select Can Size</a:t>
            </a:r>
            <a:endParaRPr lang="en-US" sz="1600" b="1" u="sng" dirty="0">
              <a:solidFill>
                <a:schemeClr val="accent2"/>
              </a:solidFill>
              <a:effectLst>
                <a:outerShdw blurRad="38100" dist="38100" dir="2700000" algn="tl">
                  <a:srgbClr val="C0C0C0"/>
                </a:outerShdw>
              </a:effectLst>
            </a:endParaRPr>
          </a:p>
        </p:txBody>
      </p:sp>
      <p:sp>
        <p:nvSpPr>
          <p:cNvPr id="11" name="Text Box 30"/>
          <p:cNvSpPr txBox="1">
            <a:spLocks noChangeArrowheads="1"/>
          </p:cNvSpPr>
          <p:nvPr/>
        </p:nvSpPr>
        <p:spPr bwMode="auto">
          <a:xfrm>
            <a:off x="1981200" y="5562599"/>
            <a:ext cx="6477000" cy="954107"/>
          </a:xfrm>
          <a:prstGeom prst="rect">
            <a:avLst/>
          </a:prstGeom>
          <a:noFill/>
          <a:ln w="9525">
            <a:solidFill>
              <a:schemeClr val="accent2"/>
            </a:solidFill>
            <a:miter lim="800000"/>
            <a:headEnd/>
            <a:tailEnd/>
          </a:ln>
        </p:spPr>
        <p:txBody>
          <a:bodyPr>
            <a:spAutoFit/>
          </a:bodyPr>
          <a:lstStyle/>
          <a:p>
            <a:pPr>
              <a:spcBef>
                <a:spcPct val="50000"/>
              </a:spcBef>
            </a:pPr>
            <a:r>
              <a:rPr lang="en-GB" sz="1600" dirty="0" smtClean="0">
                <a:solidFill>
                  <a:schemeClr val="accent2"/>
                </a:solidFill>
              </a:rPr>
              <a:t>Select the Can Size from the list. For cans that aren’t shown select other and type the size you want.</a:t>
            </a:r>
          </a:p>
          <a:p>
            <a:pPr>
              <a:spcBef>
                <a:spcPct val="50000"/>
              </a:spcBef>
            </a:pPr>
            <a:r>
              <a:rPr lang="en-GB" sz="1600" dirty="0" smtClean="0">
                <a:solidFill>
                  <a:schemeClr val="accent2"/>
                </a:solidFill>
              </a:rPr>
              <a:t>Double Click or highlight and press Enter to select.</a:t>
            </a:r>
            <a:endParaRPr lang="en-GB" sz="1600" dirty="0">
              <a:solidFill>
                <a:schemeClr val="accent2"/>
              </a:solidFill>
            </a:endParaRPr>
          </a:p>
        </p:txBody>
      </p:sp>
      <p:sp>
        <p:nvSpPr>
          <p:cNvPr id="13" name="Line 13"/>
          <p:cNvSpPr>
            <a:spLocks noChangeShapeType="1"/>
          </p:cNvSpPr>
          <p:nvPr/>
        </p:nvSpPr>
        <p:spPr bwMode="auto">
          <a:xfrm flipH="1" flipV="1">
            <a:off x="5715000" y="5029200"/>
            <a:ext cx="152400" cy="457200"/>
          </a:xfrm>
          <a:prstGeom prst="line">
            <a:avLst/>
          </a:prstGeom>
          <a:noFill/>
          <a:ln w="12700">
            <a:solidFill>
              <a:schemeClr val="tx1"/>
            </a:solidFill>
            <a:round/>
            <a:headEnd/>
            <a:tailEnd type="triangle" w="med" len="med"/>
          </a:ln>
        </p:spPr>
        <p:txBody>
          <a:bodyPr/>
          <a:lstStyle/>
          <a:p>
            <a:endParaRPr lang="en-US"/>
          </a:p>
        </p:txBody>
      </p:sp>
      <p:pic>
        <p:nvPicPr>
          <p:cNvPr id="10" name="Picture 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85800" y="914400"/>
            <a:ext cx="7772400" cy="4572000"/>
          </a:xfrm>
          <a:prstGeom prst="rect">
            <a:avLst/>
          </a:prstGeom>
          <a:ln>
            <a:solidFill>
              <a:schemeClr val="accent2"/>
            </a:solidFill>
          </a:ln>
        </p:spPr>
      </p:pic>
      <p:sp>
        <p:nvSpPr>
          <p:cNvPr id="15" name="Text Box 8"/>
          <p:cNvSpPr txBox="1">
            <a:spLocks noChangeArrowheads="1"/>
          </p:cNvSpPr>
          <p:nvPr/>
        </p:nvSpPr>
        <p:spPr bwMode="auto">
          <a:xfrm>
            <a:off x="7276761" y="3565686"/>
            <a:ext cx="1676400" cy="584775"/>
          </a:xfrm>
          <a:prstGeom prst="rect">
            <a:avLst/>
          </a:prstGeom>
          <a:solidFill>
            <a:schemeClr val="accent1"/>
          </a:solidFill>
          <a:ln w="9525">
            <a:solidFill>
              <a:schemeClr val="accent2"/>
            </a:solidFill>
            <a:miter lim="800000"/>
            <a:headEnd/>
            <a:tailEnd/>
          </a:ln>
        </p:spPr>
        <p:txBody>
          <a:bodyPr wrap="square">
            <a:spAutoFit/>
          </a:bodyPr>
          <a:lstStyle/>
          <a:p>
            <a:pPr>
              <a:spcBef>
                <a:spcPct val="50000"/>
              </a:spcBef>
            </a:pPr>
            <a:r>
              <a:rPr lang="en-GB" sz="1600" dirty="0" smtClean="0">
                <a:solidFill>
                  <a:schemeClr val="accent2"/>
                </a:solidFill>
              </a:rPr>
              <a:t>Can Size Options</a:t>
            </a:r>
            <a:endParaRPr lang="en-GB" sz="1600" dirty="0">
              <a:solidFill>
                <a:schemeClr val="accent2"/>
              </a:solidFill>
            </a:endParaRPr>
          </a:p>
        </p:txBody>
      </p:sp>
      <p:sp>
        <p:nvSpPr>
          <p:cNvPr id="12" name="Line 13"/>
          <p:cNvSpPr>
            <a:spLocks noChangeShapeType="1"/>
          </p:cNvSpPr>
          <p:nvPr/>
        </p:nvSpPr>
        <p:spPr bwMode="auto">
          <a:xfrm flipH="1" flipV="1">
            <a:off x="2743200" y="3565685"/>
            <a:ext cx="4524120" cy="169277"/>
          </a:xfrm>
          <a:prstGeom prst="line">
            <a:avLst/>
          </a:prstGeom>
          <a:noFill/>
          <a:ln w="12700">
            <a:solidFill>
              <a:schemeClr val="tx1"/>
            </a:solidFill>
            <a:round/>
            <a:headEnd/>
            <a:tailEnd type="triangle" w="med" len="med"/>
          </a:ln>
        </p:spPr>
        <p:txBody>
          <a:bodyPr/>
          <a:lstStyle/>
          <a:p>
            <a:endParaRPr lang="en-US"/>
          </a:p>
        </p:txBody>
      </p:sp>
    </p:spTree>
    <p:extLst>
      <p:ext uri="{BB962C8B-B14F-4D97-AF65-F5344CB8AC3E}">
        <p14:creationId xmlns:p14="http://schemas.microsoft.com/office/powerpoint/2010/main" xmlns="" val="2830383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1"/>
                                          </p:val>
                                        </p:tav>
                                        <p:tav tm="100000">
                                          <p:val>
                                            <p:strVal val="#ppt_x"/>
                                          </p:val>
                                        </p:tav>
                                      </p:tavLst>
                                    </p:anim>
                                    <p:anim calcmode="lin" valueType="num">
                                      <p:cBhvr>
                                        <p:cTn id="9" dur="1000" fill="hold"/>
                                        <p:tgtEl>
                                          <p:spTgt spid="11"/>
                                        </p:tgtEl>
                                        <p:attrNameLst>
                                          <p:attrName>ppt_y</p:attrName>
                                        </p:attrNameLst>
                                      </p:cBhvr>
                                      <p:tavLst>
                                        <p:tav tm="0">
                                          <p:val>
                                            <p:strVal val="#ppt_y"/>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2000"/>
                                        <p:tgtEl>
                                          <p:spTgt spid="13"/>
                                        </p:tgtEl>
                                      </p:cBhvr>
                                    </p:animEffect>
                                  </p:childTnLst>
                                </p:cTn>
                              </p:par>
                            </p:childTnLst>
                          </p:cTn>
                        </p:par>
                        <p:par>
                          <p:cTn id="13" fill="hold">
                            <p:stCondLst>
                              <p:cond delay="13600"/>
                            </p:stCondLst>
                            <p:childTnLst>
                              <p:par>
                                <p:cTn id="14" presetID="27" presetClass="entr" presetSubtype="0" fill="hold" grpId="0" nodeType="afterEffect">
                                  <p:stCondLst>
                                    <p:cond delay="0"/>
                                  </p:stCondLst>
                                  <p:iterate type="lt">
                                    <p:tmPct val="50000"/>
                                  </p:iterate>
                                  <p:childTnLst>
                                    <p:set>
                                      <p:cBhvr>
                                        <p:cTn id="15" dur="1" fill="hold">
                                          <p:stCondLst>
                                            <p:cond delay="0"/>
                                          </p:stCondLst>
                                        </p:cTn>
                                        <p:tgtEl>
                                          <p:spTgt spid="15"/>
                                        </p:tgtEl>
                                        <p:attrNameLst>
                                          <p:attrName>style.visibility</p:attrName>
                                        </p:attrNameLst>
                                      </p:cBhvr>
                                      <p:to>
                                        <p:strVal val="visible"/>
                                      </p:to>
                                    </p:set>
                                    <p:anim calcmode="discrete" valueType="clr">
                                      <p:cBhvr override="childStyle">
                                        <p:cTn id="16"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17" dur="80"/>
                                        <p:tgtEl>
                                          <p:spTgt spid="15"/>
                                        </p:tgtEl>
                                        <p:attrNameLst>
                                          <p:attrName>fillcolor</p:attrName>
                                        </p:attrNameLst>
                                      </p:cBhvr>
                                      <p:tavLst>
                                        <p:tav tm="0">
                                          <p:val>
                                            <p:clrVal>
                                              <a:schemeClr val="accent2"/>
                                            </p:clrVal>
                                          </p:val>
                                        </p:tav>
                                        <p:tav tm="50000">
                                          <p:val>
                                            <p:clrVal>
                                              <a:schemeClr val="hlink"/>
                                            </p:clrVal>
                                          </p:val>
                                        </p:tav>
                                      </p:tavLst>
                                    </p:anim>
                                    <p:set>
                                      <p:cBhvr>
                                        <p:cTn id="18" dur="80"/>
                                        <p:tgtEl>
                                          <p:spTgt spid="15"/>
                                        </p:tgtEl>
                                        <p:attrNameLst>
                                          <p:attrName>fill.type</p:attrName>
                                        </p:attrNameLst>
                                      </p:cBhvr>
                                      <p:to>
                                        <p:strVal val="solid"/>
                                      </p:to>
                                    </p:set>
                                  </p:childTnLst>
                                </p:cTn>
                              </p:par>
                              <p:par>
                                <p:cTn id="19" presetID="10"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5" grpId="0" animBg="1"/>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9747" name="Picture 2"/>
          <p:cNvPicPr>
            <a:picLocks noChangeAspect="1" noChangeArrowheads="1"/>
          </p:cNvPicPr>
          <p:nvPr/>
        </p:nvPicPr>
        <p:blipFill>
          <a:blip r:embed="rId2" cstate="print"/>
          <a:srcRect/>
          <a:stretch>
            <a:fillRect/>
          </a:stretch>
        </p:blipFill>
        <p:spPr bwMode="auto">
          <a:xfrm>
            <a:off x="0" y="0"/>
            <a:ext cx="1866900" cy="942975"/>
          </a:xfrm>
          <a:prstGeom prst="rect">
            <a:avLst/>
          </a:prstGeom>
          <a:noFill/>
          <a:ln w="9525">
            <a:noFill/>
            <a:miter lim="800000"/>
            <a:headEnd/>
            <a:tailEnd/>
          </a:ln>
        </p:spPr>
      </p:pic>
      <p:pic>
        <p:nvPicPr>
          <p:cNvPr id="159748" name="Picture 3"/>
          <p:cNvPicPr>
            <a:picLocks noChangeAspect="1" noChangeArrowheads="1"/>
          </p:cNvPicPr>
          <p:nvPr/>
        </p:nvPicPr>
        <p:blipFill>
          <a:blip r:embed="rId3" cstate="print"/>
          <a:srcRect/>
          <a:stretch>
            <a:fillRect/>
          </a:stretch>
        </p:blipFill>
        <p:spPr bwMode="auto">
          <a:xfrm>
            <a:off x="0" y="5495925"/>
            <a:ext cx="1933575" cy="1362075"/>
          </a:xfrm>
          <a:prstGeom prst="rect">
            <a:avLst/>
          </a:prstGeom>
          <a:noFill/>
          <a:ln w="9525">
            <a:noFill/>
            <a:miter lim="800000"/>
            <a:headEnd/>
            <a:tailEnd/>
          </a:ln>
        </p:spPr>
      </p:pic>
      <p:sp>
        <p:nvSpPr>
          <p:cNvPr id="159751" name="Text Box 6"/>
          <p:cNvSpPr txBox="1">
            <a:spLocks noChangeArrowheads="1"/>
          </p:cNvSpPr>
          <p:nvPr/>
        </p:nvSpPr>
        <p:spPr bwMode="auto">
          <a:xfrm>
            <a:off x="2057400" y="381000"/>
            <a:ext cx="6492875" cy="338554"/>
          </a:xfrm>
          <a:prstGeom prst="rect">
            <a:avLst/>
          </a:prstGeom>
          <a:noFill/>
          <a:ln w="9525">
            <a:noFill/>
            <a:miter lim="800000"/>
            <a:headEnd/>
            <a:tailEnd/>
          </a:ln>
        </p:spPr>
        <p:txBody>
          <a:bodyPr>
            <a:spAutoFit/>
          </a:bodyPr>
          <a:lstStyle/>
          <a:p>
            <a:pPr algn="ctr"/>
            <a:r>
              <a:rPr lang="en-US" sz="1200" dirty="0"/>
              <a:t>   </a:t>
            </a:r>
            <a:r>
              <a:rPr lang="en-US" sz="1600" b="1" u="sng" dirty="0" smtClean="0">
                <a:solidFill>
                  <a:schemeClr val="accent2"/>
                </a:solidFill>
                <a:effectLst>
                  <a:outerShdw blurRad="38100" dist="38100" dir="2700000" algn="tl">
                    <a:srgbClr val="C0C0C0"/>
                  </a:outerShdw>
                </a:effectLst>
              </a:rPr>
              <a:t>Retrieve </a:t>
            </a:r>
            <a:r>
              <a:rPr lang="en-US" sz="1600" b="1" u="sng" dirty="0" err="1" smtClean="0">
                <a:solidFill>
                  <a:schemeClr val="accent2"/>
                </a:solidFill>
                <a:effectLst>
                  <a:outerShdw blurRad="38100" dist="38100" dir="2700000" algn="tl">
                    <a:srgbClr val="C0C0C0"/>
                  </a:outerShdw>
                </a:effectLst>
              </a:rPr>
              <a:t>Colour</a:t>
            </a:r>
            <a:r>
              <a:rPr lang="en-US" sz="1600" b="1" u="sng" dirty="0" smtClean="0">
                <a:solidFill>
                  <a:schemeClr val="accent2"/>
                </a:solidFill>
                <a:effectLst>
                  <a:outerShdw blurRad="38100" dist="38100" dir="2700000" algn="tl">
                    <a:srgbClr val="C0C0C0"/>
                  </a:outerShdw>
                </a:effectLst>
              </a:rPr>
              <a:t> Step 4  </a:t>
            </a:r>
            <a:r>
              <a:rPr lang="en-US" sz="1600" b="1" u="sng" dirty="0">
                <a:solidFill>
                  <a:schemeClr val="accent2"/>
                </a:solidFill>
                <a:effectLst>
                  <a:outerShdw blurRad="38100" dist="38100" dir="2700000" algn="tl">
                    <a:srgbClr val="C0C0C0"/>
                  </a:outerShdw>
                </a:effectLst>
              </a:rPr>
              <a:t>–  </a:t>
            </a:r>
            <a:r>
              <a:rPr lang="en-US" sz="1600" b="1" u="sng" dirty="0" smtClean="0">
                <a:solidFill>
                  <a:schemeClr val="accent2"/>
                </a:solidFill>
                <a:effectLst>
                  <a:outerShdw blurRad="38100" dist="38100" dir="2700000" algn="tl">
                    <a:srgbClr val="C0C0C0"/>
                  </a:outerShdw>
                </a:effectLst>
              </a:rPr>
              <a:t>Select Customer</a:t>
            </a:r>
            <a:endParaRPr lang="en-US" sz="1600" b="1" u="sng" dirty="0">
              <a:solidFill>
                <a:schemeClr val="accent2"/>
              </a:solidFill>
              <a:effectLst>
                <a:outerShdw blurRad="38100" dist="38100" dir="2700000" algn="tl">
                  <a:srgbClr val="C0C0C0"/>
                </a:outerShdw>
              </a:effectLst>
            </a:endParaRPr>
          </a:p>
        </p:txBody>
      </p:sp>
      <p:sp>
        <p:nvSpPr>
          <p:cNvPr id="11" name="Text Box 30"/>
          <p:cNvSpPr txBox="1">
            <a:spLocks noChangeArrowheads="1"/>
          </p:cNvSpPr>
          <p:nvPr/>
        </p:nvSpPr>
        <p:spPr bwMode="auto">
          <a:xfrm>
            <a:off x="1981200" y="5562599"/>
            <a:ext cx="6477000" cy="954107"/>
          </a:xfrm>
          <a:prstGeom prst="rect">
            <a:avLst/>
          </a:prstGeom>
          <a:noFill/>
          <a:ln w="9525">
            <a:solidFill>
              <a:schemeClr val="accent2"/>
            </a:solidFill>
            <a:miter lim="800000"/>
            <a:headEnd/>
            <a:tailEnd/>
          </a:ln>
        </p:spPr>
        <p:txBody>
          <a:bodyPr>
            <a:spAutoFit/>
          </a:bodyPr>
          <a:lstStyle/>
          <a:p>
            <a:pPr>
              <a:spcBef>
                <a:spcPct val="50000"/>
              </a:spcBef>
            </a:pPr>
            <a:r>
              <a:rPr lang="en-GB" sz="1600" dirty="0" smtClean="0">
                <a:solidFill>
                  <a:schemeClr val="accent2"/>
                </a:solidFill>
              </a:rPr>
              <a:t>Select the Customer from the list</a:t>
            </a:r>
            <a:r>
              <a:rPr lang="en-GB" sz="1600" dirty="0">
                <a:solidFill>
                  <a:schemeClr val="accent2"/>
                </a:solidFill>
              </a:rPr>
              <a:t>. For long lists type in the selection box to refine the list. </a:t>
            </a:r>
            <a:r>
              <a:rPr lang="en-GB" sz="1600" dirty="0" smtClean="0">
                <a:solidFill>
                  <a:schemeClr val="accent2"/>
                </a:solidFill>
              </a:rPr>
              <a:t>For new customers click Add or press ALT3.</a:t>
            </a:r>
          </a:p>
          <a:p>
            <a:pPr>
              <a:spcBef>
                <a:spcPct val="50000"/>
              </a:spcBef>
            </a:pPr>
            <a:r>
              <a:rPr lang="en-GB" sz="1600" dirty="0" smtClean="0">
                <a:solidFill>
                  <a:schemeClr val="accent2"/>
                </a:solidFill>
              </a:rPr>
              <a:t>Double Click or highlight and press Enter to select.</a:t>
            </a:r>
            <a:endParaRPr lang="en-GB" sz="1600" dirty="0">
              <a:solidFill>
                <a:schemeClr val="accent2"/>
              </a:solidFill>
            </a:endParaRPr>
          </a:p>
        </p:txBody>
      </p:sp>
      <p:sp>
        <p:nvSpPr>
          <p:cNvPr id="13" name="Line 13"/>
          <p:cNvSpPr>
            <a:spLocks noChangeShapeType="1"/>
          </p:cNvSpPr>
          <p:nvPr/>
        </p:nvSpPr>
        <p:spPr bwMode="auto">
          <a:xfrm flipH="1" flipV="1">
            <a:off x="5715000" y="5029200"/>
            <a:ext cx="152400" cy="457200"/>
          </a:xfrm>
          <a:prstGeom prst="line">
            <a:avLst/>
          </a:prstGeom>
          <a:noFill/>
          <a:ln w="12700">
            <a:solidFill>
              <a:schemeClr val="tx1"/>
            </a:solidFill>
            <a:round/>
            <a:headEnd/>
            <a:tailEnd type="triangle" w="med" len="med"/>
          </a:ln>
        </p:spPr>
        <p:txBody>
          <a:bodyPr/>
          <a:lstStyle/>
          <a:p>
            <a:endParaRPr lang="en-US"/>
          </a:p>
        </p:txBody>
      </p:sp>
      <p:pic>
        <p:nvPicPr>
          <p:cNvPr id="10" name="Picture 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85800" y="914400"/>
            <a:ext cx="7772400" cy="4572000"/>
          </a:xfrm>
          <a:prstGeom prst="rect">
            <a:avLst/>
          </a:prstGeom>
          <a:ln>
            <a:solidFill>
              <a:schemeClr val="accent2"/>
            </a:solidFill>
          </a:ln>
        </p:spPr>
      </p:pic>
      <p:sp>
        <p:nvSpPr>
          <p:cNvPr id="15" name="Text Box 8"/>
          <p:cNvSpPr txBox="1">
            <a:spLocks noChangeArrowheads="1"/>
          </p:cNvSpPr>
          <p:nvPr/>
        </p:nvSpPr>
        <p:spPr bwMode="auto">
          <a:xfrm>
            <a:off x="7247766" y="3565686"/>
            <a:ext cx="1676400" cy="338554"/>
          </a:xfrm>
          <a:prstGeom prst="rect">
            <a:avLst/>
          </a:prstGeom>
          <a:solidFill>
            <a:schemeClr val="accent1"/>
          </a:solidFill>
          <a:ln w="9525">
            <a:solidFill>
              <a:schemeClr val="accent2"/>
            </a:solidFill>
            <a:miter lim="800000"/>
            <a:headEnd/>
            <a:tailEnd/>
          </a:ln>
        </p:spPr>
        <p:txBody>
          <a:bodyPr wrap="square">
            <a:spAutoFit/>
          </a:bodyPr>
          <a:lstStyle/>
          <a:p>
            <a:pPr>
              <a:spcBef>
                <a:spcPct val="50000"/>
              </a:spcBef>
            </a:pPr>
            <a:r>
              <a:rPr lang="en-GB" sz="1600" dirty="0" smtClean="0">
                <a:solidFill>
                  <a:schemeClr val="accent2"/>
                </a:solidFill>
              </a:rPr>
              <a:t>Selection Box</a:t>
            </a:r>
            <a:endParaRPr lang="en-GB" sz="1600" dirty="0">
              <a:solidFill>
                <a:schemeClr val="accent2"/>
              </a:solidFill>
            </a:endParaRPr>
          </a:p>
        </p:txBody>
      </p:sp>
      <p:sp>
        <p:nvSpPr>
          <p:cNvPr id="12" name="Line 13"/>
          <p:cNvSpPr>
            <a:spLocks noChangeShapeType="1"/>
          </p:cNvSpPr>
          <p:nvPr/>
        </p:nvSpPr>
        <p:spPr bwMode="auto">
          <a:xfrm flipH="1" flipV="1">
            <a:off x="2743200" y="2819400"/>
            <a:ext cx="4524120" cy="915562"/>
          </a:xfrm>
          <a:prstGeom prst="line">
            <a:avLst/>
          </a:prstGeom>
          <a:noFill/>
          <a:ln w="12700">
            <a:solidFill>
              <a:schemeClr val="tx1"/>
            </a:solidFill>
            <a:round/>
            <a:headEnd/>
            <a:tailEnd type="triangle" w="med" len="med"/>
          </a:ln>
        </p:spPr>
        <p:txBody>
          <a:bodyPr/>
          <a:lstStyle/>
          <a:p>
            <a:endParaRPr lang="en-US"/>
          </a:p>
        </p:txBody>
      </p:sp>
      <p:sp>
        <p:nvSpPr>
          <p:cNvPr id="14" name="Text Box 8"/>
          <p:cNvSpPr txBox="1">
            <a:spLocks noChangeArrowheads="1"/>
          </p:cNvSpPr>
          <p:nvPr/>
        </p:nvSpPr>
        <p:spPr bwMode="auto">
          <a:xfrm>
            <a:off x="7239000" y="2861846"/>
            <a:ext cx="1676400" cy="584775"/>
          </a:xfrm>
          <a:prstGeom prst="rect">
            <a:avLst/>
          </a:prstGeom>
          <a:solidFill>
            <a:schemeClr val="accent1"/>
          </a:solidFill>
          <a:ln w="9525">
            <a:solidFill>
              <a:schemeClr val="accent2"/>
            </a:solidFill>
            <a:miter lim="800000"/>
            <a:headEnd/>
            <a:tailEnd/>
          </a:ln>
        </p:spPr>
        <p:txBody>
          <a:bodyPr wrap="square">
            <a:spAutoFit/>
          </a:bodyPr>
          <a:lstStyle/>
          <a:p>
            <a:pPr>
              <a:spcBef>
                <a:spcPct val="50000"/>
              </a:spcBef>
            </a:pPr>
            <a:r>
              <a:rPr lang="en-GB" sz="1600" dirty="0" smtClean="0">
                <a:solidFill>
                  <a:schemeClr val="accent2"/>
                </a:solidFill>
              </a:rPr>
              <a:t>Add New Customer</a:t>
            </a:r>
            <a:endParaRPr lang="en-GB" sz="1600" dirty="0">
              <a:solidFill>
                <a:schemeClr val="accent2"/>
              </a:solidFill>
            </a:endParaRPr>
          </a:p>
        </p:txBody>
      </p:sp>
      <p:sp>
        <p:nvSpPr>
          <p:cNvPr id="16" name="Line 13"/>
          <p:cNvSpPr>
            <a:spLocks noChangeShapeType="1"/>
          </p:cNvSpPr>
          <p:nvPr/>
        </p:nvSpPr>
        <p:spPr bwMode="auto">
          <a:xfrm flipH="1" flipV="1">
            <a:off x="7772400" y="2514600"/>
            <a:ext cx="304800" cy="347246"/>
          </a:xfrm>
          <a:prstGeom prst="line">
            <a:avLst/>
          </a:prstGeom>
          <a:noFill/>
          <a:ln w="12700">
            <a:solidFill>
              <a:schemeClr val="tx1"/>
            </a:solidFill>
            <a:round/>
            <a:headEnd/>
            <a:tailEnd type="triangle" w="med" len="med"/>
          </a:ln>
        </p:spPr>
        <p:txBody>
          <a:bodyPr/>
          <a:lstStyle/>
          <a:p>
            <a:endParaRPr lang="en-US"/>
          </a:p>
        </p:txBody>
      </p:sp>
    </p:spTree>
    <p:extLst>
      <p:ext uri="{BB962C8B-B14F-4D97-AF65-F5344CB8AC3E}">
        <p14:creationId xmlns:p14="http://schemas.microsoft.com/office/powerpoint/2010/main" xmlns="" val="38722590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1"/>
                                          </p:val>
                                        </p:tav>
                                        <p:tav tm="100000">
                                          <p:val>
                                            <p:strVal val="#ppt_x"/>
                                          </p:val>
                                        </p:tav>
                                      </p:tavLst>
                                    </p:anim>
                                    <p:anim calcmode="lin" valueType="num">
                                      <p:cBhvr>
                                        <p:cTn id="9" dur="1000" fill="hold"/>
                                        <p:tgtEl>
                                          <p:spTgt spid="11"/>
                                        </p:tgtEl>
                                        <p:attrNameLst>
                                          <p:attrName>ppt_y</p:attrName>
                                        </p:attrNameLst>
                                      </p:cBhvr>
                                      <p:tavLst>
                                        <p:tav tm="0">
                                          <p:val>
                                            <p:strVal val="#ppt_y"/>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2000"/>
                                        <p:tgtEl>
                                          <p:spTgt spid="13"/>
                                        </p:tgtEl>
                                      </p:cBhvr>
                                    </p:animEffect>
                                  </p:childTnLst>
                                </p:cTn>
                              </p:par>
                            </p:childTnLst>
                          </p:cTn>
                        </p:par>
                        <p:par>
                          <p:cTn id="13" fill="hold">
                            <p:stCondLst>
                              <p:cond delay="16600"/>
                            </p:stCondLst>
                            <p:childTnLst>
                              <p:par>
                                <p:cTn id="14" presetID="27" presetClass="entr" presetSubtype="0" fill="hold" grpId="0" nodeType="afterEffect">
                                  <p:stCondLst>
                                    <p:cond delay="0"/>
                                  </p:stCondLst>
                                  <p:iterate type="lt">
                                    <p:tmPct val="50000"/>
                                  </p:iterate>
                                  <p:childTnLst>
                                    <p:set>
                                      <p:cBhvr>
                                        <p:cTn id="15" dur="1" fill="hold">
                                          <p:stCondLst>
                                            <p:cond delay="0"/>
                                          </p:stCondLst>
                                        </p:cTn>
                                        <p:tgtEl>
                                          <p:spTgt spid="15"/>
                                        </p:tgtEl>
                                        <p:attrNameLst>
                                          <p:attrName>style.visibility</p:attrName>
                                        </p:attrNameLst>
                                      </p:cBhvr>
                                      <p:to>
                                        <p:strVal val="visible"/>
                                      </p:to>
                                    </p:set>
                                    <p:anim calcmode="discrete" valueType="clr">
                                      <p:cBhvr override="childStyle">
                                        <p:cTn id="16"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17" dur="80"/>
                                        <p:tgtEl>
                                          <p:spTgt spid="15"/>
                                        </p:tgtEl>
                                        <p:attrNameLst>
                                          <p:attrName>fillcolor</p:attrName>
                                        </p:attrNameLst>
                                      </p:cBhvr>
                                      <p:tavLst>
                                        <p:tav tm="0">
                                          <p:val>
                                            <p:clrVal>
                                              <a:schemeClr val="accent2"/>
                                            </p:clrVal>
                                          </p:val>
                                        </p:tav>
                                        <p:tav tm="50000">
                                          <p:val>
                                            <p:clrVal>
                                              <a:schemeClr val="hlink"/>
                                            </p:clrVal>
                                          </p:val>
                                        </p:tav>
                                      </p:tavLst>
                                    </p:anim>
                                    <p:set>
                                      <p:cBhvr>
                                        <p:cTn id="18" dur="80"/>
                                        <p:tgtEl>
                                          <p:spTgt spid="15"/>
                                        </p:tgtEl>
                                        <p:attrNameLst>
                                          <p:attrName>fill.type</p:attrName>
                                        </p:attrNameLst>
                                      </p:cBhvr>
                                      <p:to>
                                        <p:strVal val="solid"/>
                                      </p:to>
                                    </p:set>
                                  </p:childTnLst>
                                </p:cTn>
                              </p:par>
                              <p:par>
                                <p:cTn id="19" presetID="10"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2000"/>
                                        <p:tgtEl>
                                          <p:spTgt spid="12"/>
                                        </p:tgtEl>
                                      </p:cBhvr>
                                    </p:animEffect>
                                  </p:childTnLst>
                                </p:cTn>
                              </p:par>
                            </p:childTnLst>
                          </p:cTn>
                        </p:par>
                        <p:par>
                          <p:cTn id="22" fill="hold">
                            <p:stCondLst>
                              <p:cond delay="18600"/>
                            </p:stCondLst>
                            <p:childTnLst>
                              <p:par>
                                <p:cTn id="23" presetID="27" presetClass="entr" presetSubtype="0" fill="hold" grpId="0" nodeType="afterEffect">
                                  <p:stCondLst>
                                    <p:cond delay="0"/>
                                  </p:stCondLst>
                                  <p:iterate type="lt">
                                    <p:tmPct val="50000"/>
                                  </p:iterate>
                                  <p:childTnLst>
                                    <p:set>
                                      <p:cBhvr>
                                        <p:cTn id="24" dur="1" fill="hold">
                                          <p:stCondLst>
                                            <p:cond delay="0"/>
                                          </p:stCondLst>
                                        </p:cTn>
                                        <p:tgtEl>
                                          <p:spTgt spid="14"/>
                                        </p:tgtEl>
                                        <p:attrNameLst>
                                          <p:attrName>style.visibility</p:attrName>
                                        </p:attrNameLst>
                                      </p:cBhvr>
                                      <p:to>
                                        <p:strVal val="visible"/>
                                      </p:to>
                                    </p:set>
                                    <p:anim calcmode="discrete" valueType="clr">
                                      <p:cBhvr override="childStyle">
                                        <p:cTn id="25" dur="80"/>
                                        <p:tgtEl>
                                          <p:spTgt spid="14"/>
                                        </p:tgtEl>
                                        <p:attrNameLst>
                                          <p:attrName>style.color</p:attrName>
                                        </p:attrNameLst>
                                      </p:cBhvr>
                                      <p:tavLst>
                                        <p:tav tm="0">
                                          <p:val>
                                            <p:clrVal>
                                              <a:schemeClr val="accent2"/>
                                            </p:clrVal>
                                          </p:val>
                                        </p:tav>
                                        <p:tav tm="50000">
                                          <p:val>
                                            <p:clrVal>
                                              <a:schemeClr val="hlink"/>
                                            </p:clrVal>
                                          </p:val>
                                        </p:tav>
                                      </p:tavLst>
                                    </p:anim>
                                    <p:anim calcmode="discrete" valueType="clr">
                                      <p:cBhvr>
                                        <p:cTn id="26" dur="80"/>
                                        <p:tgtEl>
                                          <p:spTgt spid="14"/>
                                        </p:tgtEl>
                                        <p:attrNameLst>
                                          <p:attrName>fillcolor</p:attrName>
                                        </p:attrNameLst>
                                      </p:cBhvr>
                                      <p:tavLst>
                                        <p:tav tm="0">
                                          <p:val>
                                            <p:clrVal>
                                              <a:schemeClr val="accent2"/>
                                            </p:clrVal>
                                          </p:val>
                                        </p:tav>
                                        <p:tav tm="50000">
                                          <p:val>
                                            <p:clrVal>
                                              <a:schemeClr val="hlink"/>
                                            </p:clrVal>
                                          </p:val>
                                        </p:tav>
                                      </p:tavLst>
                                    </p:anim>
                                    <p:set>
                                      <p:cBhvr>
                                        <p:cTn id="27" dur="80"/>
                                        <p:tgtEl>
                                          <p:spTgt spid="14"/>
                                        </p:tgtEl>
                                        <p:attrNameLst>
                                          <p:attrName>fill.type</p:attrName>
                                        </p:attrNameLst>
                                      </p:cBhvr>
                                      <p:to>
                                        <p:strVal val="solid"/>
                                      </p:to>
                                    </p:set>
                                  </p:childTnLst>
                                </p:cTn>
                              </p:par>
                              <p:par>
                                <p:cTn id="28" presetID="10" presetClass="entr" presetSubtype="0"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5" grpId="0" animBg="1"/>
      <p:bldP spid="12" grpId="0" animBg="1"/>
      <p:bldP spid="14" grpId="0" animBg="1"/>
      <p:bldP spid="16"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9747" name="Picture 2"/>
          <p:cNvPicPr>
            <a:picLocks noChangeAspect="1" noChangeArrowheads="1"/>
          </p:cNvPicPr>
          <p:nvPr/>
        </p:nvPicPr>
        <p:blipFill>
          <a:blip r:embed="rId2" cstate="print"/>
          <a:srcRect/>
          <a:stretch>
            <a:fillRect/>
          </a:stretch>
        </p:blipFill>
        <p:spPr bwMode="auto">
          <a:xfrm>
            <a:off x="0" y="0"/>
            <a:ext cx="1866900" cy="942975"/>
          </a:xfrm>
          <a:prstGeom prst="rect">
            <a:avLst/>
          </a:prstGeom>
          <a:noFill/>
          <a:ln w="9525">
            <a:noFill/>
            <a:miter lim="800000"/>
            <a:headEnd/>
            <a:tailEnd/>
          </a:ln>
        </p:spPr>
      </p:pic>
      <p:pic>
        <p:nvPicPr>
          <p:cNvPr id="159748" name="Picture 3"/>
          <p:cNvPicPr>
            <a:picLocks noChangeAspect="1" noChangeArrowheads="1"/>
          </p:cNvPicPr>
          <p:nvPr/>
        </p:nvPicPr>
        <p:blipFill>
          <a:blip r:embed="rId3" cstate="print"/>
          <a:srcRect/>
          <a:stretch>
            <a:fillRect/>
          </a:stretch>
        </p:blipFill>
        <p:spPr bwMode="auto">
          <a:xfrm>
            <a:off x="0" y="5495925"/>
            <a:ext cx="1933575" cy="1362075"/>
          </a:xfrm>
          <a:prstGeom prst="rect">
            <a:avLst/>
          </a:prstGeom>
          <a:noFill/>
          <a:ln w="9525">
            <a:noFill/>
            <a:miter lim="800000"/>
            <a:headEnd/>
            <a:tailEnd/>
          </a:ln>
        </p:spPr>
      </p:pic>
      <p:sp>
        <p:nvSpPr>
          <p:cNvPr id="159751" name="Text Box 6"/>
          <p:cNvSpPr txBox="1">
            <a:spLocks noChangeArrowheads="1"/>
          </p:cNvSpPr>
          <p:nvPr/>
        </p:nvSpPr>
        <p:spPr bwMode="auto">
          <a:xfrm>
            <a:off x="2057400" y="381000"/>
            <a:ext cx="6492875" cy="338554"/>
          </a:xfrm>
          <a:prstGeom prst="rect">
            <a:avLst/>
          </a:prstGeom>
          <a:noFill/>
          <a:ln w="9525">
            <a:noFill/>
            <a:miter lim="800000"/>
            <a:headEnd/>
            <a:tailEnd/>
          </a:ln>
        </p:spPr>
        <p:txBody>
          <a:bodyPr>
            <a:spAutoFit/>
          </a:bodyPr>
          <a:lstStyle/>
          <a:p>
            <a:pPr algn="ctr"/>
            <a:r>
              <a:rPr lang="en-US" sz="1200" dirty="0"/>
              <a:t>   </a:t>
            </a:r>
            <a:r>
              <a:rPr lang="en-US" sz="1600" b="1" u="sng" dirty="0" smtClean="0">
                <a:solidFill>
                  <a:schemeClr val="accent2"/>
                </a:solidFill>
                <a:effectLst>
                  <a:outerShdw blurRad="38100" dist="38100" dir="2700000" algn="tl">
                    <a:srgbClr val="C0C0C0"/>
                  </a:outerShdw>
                </a:effectLst>
              </a:rPr>
              <a:t>Retrieve </a:t>
            </a:r>
            <a:r>
              <a:rPr lang="en-US" sz="1600" b="1" u="sng" dirty="0" err="1" smtClean="0">
                <a:solidFill>
                  <a:schemeClr val="accent2"/>
                </a:solidFill>
                <a:effectLst>
                  <a:outerShdw blurRad="38100" dist="38100" dir="2700000" algn="tl">
                    <a:srgbClr val="C0C0C0"/>
                  </a:outerShdw>
                </a:effectLst>
              </a:rPr>
              <a:t>Colour</a:t>
            </a:r>
            <a:r>
              <a:rPr lang="en-US" sz="1600" b="1" u="sng" dirty="0" smtClean="0">
                <a:solidFill>
                  <a:schemeClr val="accent2"/>
                </a:solidFill>
                <a:effectLst>
                  <a:outerShdw blurRad="38100" dist="38100" dir="2700000" algn="tl">
                    <a:srgbClr val="C0C0C0"/>
                  </a:outerShdw>
                </a:effectLst>
              </a:rPr>
              <a:t> Step 4  </a:t>
            </a:r>
            <a:r>
              <a:rPr lang="en-US" sz="1600" b="1" u="sng" dirty="0">
                <a:solidFill>
                  <a:schemeClr val="accent2"/>
                </a:solidFill>
                <a:effectLst>
                  <a:outerShdw blurRad="38100" dist="38100" dir="2700000" algn="tl">
                    <a:srgbClr val="C0C0C0"/>
                  </a:outerShdw>
                </a:effectLst>
              </a:rPr>
              <a:t>–  </a:t>
            </a:r>
            <a:r>
              <a:rPr lang="en-US" sz="1600" b="1" u="sng" dirty="0" smtClean="0">
                <a:solidFill>
                  <a:schemeClr val="accent2"/>
                </a:solidFill>
                <a:effectLst>
                  <a:outerShdw blurRad="38100" dist="38100" dir="2700000" algn="tl">
                    <a:srgbClr val="C0C0C0"/>
                  </a:outerShdw>
                </a:effectLst>
              </a:rPr>
              <a:t>Dispense Screen</a:t>
            </a:r>
            <a:endParaRPr lang="en-US" sz="1600" b="1" u="sng" dirty="0">
              <a:solidFill>
                <a:schemeClr val="accent2"/>
              </a:solidFill>
              <a:effectLst>
                <a:outerShdw blurRad="38100" dist="38100" dir="2700000" algn="tl">
                  <a:srgbClr val="C0C0C0"/>
                </a:outerShdw>
              </a:effectLst>
            </a:endParaRPr>
          </a:p>
        </p:txBody>
      </p:sp>
      <p:sp>
        <p:nvSpPr>
          <p:cNvPr id="11" name="Text Box 30"/>
          <p:cNvSpPr txBox="1">
            <a:spLocks noChangeArrowheads="1"/>
          </p:cNvSpPr>
          <p:nvPr/>
        </p:nvSpPr>
        <p:spPr bwMode="auto">
          <a:xfrm>
            <a:off x="1981200" y="5562599"/>
            <a:ext cx="6477000" cy="954107"/>
          </a:xfrm>
          <a:prstGeom prst="rect">
            <a:avLst/>
          </a:prstGeom>
          <a:noFill/>
          <a:ln w="9525">
            <a:solidFill>
              <a:schemeClr val="accent2"/>
            </a:solidFill>
            <a:miter lim="800000"/>
            <a:headEnd/>
            <a:tailEnd/>
          </a:ln>
        </p:spPr>
        <p:txBody>
          <a:bodyPr>
            <a:spAutoFit/>
          </a:bodyPr>
          <a:lstStyle/>
          <a:p>
            <a:pPr>
              <a:spcBef>
                <a:spcPct val="50000"/>
              </a:spcBef>
            </a:pPr>
            <a:r>
              <a:rPr lang="en-GB" sz="1600" dirty="0" smtClean="0">
                <a:solidFill>
                  <a:schemeClr val="accent2"/>
                </a:solidFill>
              </a:rPr>
              <a:t>All </a:t>
            </a:r>
            <a:r>
              <a:rPr lang="en-GB" sz="1600" dirty="0" smtClean="0">
                <a:solidFill>
                  <a:schemeClr val="accent2"/>
                </a:solidFill>
              </a:rPr>
              <a:t>selections </a:t>
            </a:r>
            <a:r>
              <a:rPr lang="en-GB" sz="1600" dirty="0" smtClean="0">
                <a:solidFill>
                  <a:schemeClr val="accent2"/>
                </a:solidFill>
              </a:rPr>
              <a:t>have </a:t>
            </a:r>
            <a:r>
              <a:rPr lang="en-GB" sz="1600" dirty="0" smtClean="0">
                <a:solidFill>
                  <a:schemeClr val="accent2"/>
                </a:solidFill>
              </a:rPr>
              <a:t>now been </a:t>
            </a:r>
            <a:r>
              <a:rPr lang="en-GB" sz="1600" dirty="0" smtClean="0">
                <a:solidFill>
                  <a:schemeClr val="accent2"/>
                </a:solidFill>
              </a:rPr>
              <a:t>made the details can </a:t>
            </a:r>
            <a:r>
              <a:rPr lang="en-GB" sz="1600" dirty="0" smtClean="0">
                <a:solidFill>
                  <a:schemeClr val="accent2"/>
                </a:solidFill>
              </a:rPr>
              <a:t>be </a:t>
            </a:r>
            <a:r>
              <a:rPr lang="en-GB" sz="1600" dirty="0" smtClean="0">
                <a:solidFill>
                  <a:schemeClr val="accent2"/>
                </a:solidFill>
              </a:rPr>
              <a:t>confirmed.</a:t>
            </a:r>
          </a:p>
          <a:p>
            <a:pPr>
              <a:spcBef>
                <a:spcPct val="50000"/>
              </a:spcBef>
            </a:pPr>
            <a:r>
              <a:rPr lang="en-GB" sz="1600" dirty="0" smtClean="0">
                <a:solidFill>
                  <a:schemeClr val="accent2"/>
                </a:solidFill>
              </a:rPr>
              <a:t>To check any specific details saved with this colour click on the Remarks button or press ALT2.</a:t>
            </a:r>
            <a:endParaRPr lang="en-GB" sz="1600" dirty="0">
              <a:solidFill>
                <a:schemeClr val="accent2"/>
              </a:solidFill>
            </a:endParaRPr>
          </a:p>
        </p:txBody>
      </p:sp>
      <p:sp>
        <p:nvSpPr>
          <p:cNvPr id="13" name="Line 13"/>
          <p:cNvSpPr>
            <a:spLocks noChangeShapeType="1"/>
          </p:cNvSpPr>
          <p:nvPr/>
        </p:nvSpPr>
        <p:spPr bwMode="auto">
          <a:xfrm flipH="1" flipV="1">
            <a:off x="5715000" y="5029200"/>
            <a:ext cx="152400" cy="457200"/>
          </a:xfrm>
          <a:prstGeom prst="line">
            <a:avLst/>
          </a:prstGeom>
          <a:noFill/>
          <a:ln w="12700">
            <a:solidFill>
              <a:schemeClr val="tx1"/>
            </a:solidFill>
            <a:round/>
            <a:headEnd/>
            <a:tailEnd type="triangle" w="med" len="med"/>
          </a:ln>
        </p:spPr>
        <p:txBody>
          <a:bodyPr/>
          <a:lstStyle/>
          <a:p>
            <a:endParaRPr lang="en-US"/>
          </a:p>
        </p:txBody>
      </p:sp>
      <p:pic>
        <p:nvPicPr>
          <p:cNvPr id="10" name="Picture 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85800" y="914400"/>
            <a:ext cx="7772400" cy="4572000"/>
          </a:xfrm>
          <a:prstGeom prst="rect">
            <a:avLst/>
          </a:prstGeom>
          <a:ln>
            <a:solidFill>
              <a:schemeClr val="accent2"/>
            </a:solidFill>
          </a:ln>
        </p:spPr>
      </p:pic>
      <p:sp>
        <p:nvSpPr>
          <p:cNvPr id="15" name="Text Box 8"/>
          <p:cNvSpPr txBox="1">
            <a:spLocks noChangeArrowheads="1"/>
          </p:cNvSpPr>
          <p:nvPr/>
        </p:nvSpPr>
        <p:spPr bwMode="auto">
          <a:xfrm>
            <a:off x="7247766" y="3565686"/>
            <a:ext cx="1676400" cy="584775"/>
          </a:xfrm>
          <a:prstGeom prst="rect">
            <a:avLst/>
          </a:prstGeom>
          <a:solidFill>
            <a:schemeClr val="accent1"/>
          </a:solidFill>
          <a:ln w="9525">
            <a:solidFill>
              <a:schemeClr val="accent2"/>
            </a:solidFill>
            <a:miter lim="800000"/>
            <a:headEnd/>
            <a:tailEnd/>
          </a:ln>
        </p:spPr>
        <p:txBody>
          <a:bodyPr wrap="square">
            <a:spAutoFit/>
          </a:bodyPr>
          <a:lstStyle/>
          <a:p>
            <a:pPr>
              <a:spcBef>
                <a:spcPct val="50000"/>
              </a:spcBef>
            </a:pPr>
            <a:r>
              <a:rPr lang="en-GB" sz="1600" dirty="0" smtClean="0">
                <a:solidFill>
                  <a:schemeClr val="accent2"/>
                </a:solidFill>
              </a:rPr>
              <a:t>Selection Details</a:t>
            </a:r>
            <a:endParaRPr lang="en-GB" sz="1600" dirty="0">
              <a:solidFill>
                <a:schemeClr val="accent2"/>
              </a:solidFill>
            </a:endParaRPr>
          </a:p>
        </p:txBody>
      </p:sp>
      <p:sp>
        <p:nvSpPr>
          <p:cNvPr id="12" name="Line 13"/>
          <p:cNvSpPr>
            <a:spLocks noChangeShapeType="1"/>
          </p:cNvSpPr>
          <p:nvPr/>
        </p:nvSpPr>
        <p:spPr bwMode="auto">
          <a:xfrm flipH="1" flipV="1">
            <a:off x="2819400" y="2590800"/>
            <a:ext cx="4447920" cy="1144162"/>
          </a:xfrm>
          <a:prstGeom prst="line">
            <a:avLst/>
          </a:prstGeom>
          <a:noFill/>
          <a:ln w="12700">
            <a:solidFill>
              <a:schemeClr val="tx1"/>
            </a:solidFill>
            <a:round/>
            <a:headEnd/>
            <a:tailEnd type="triangle" w="med" len="med"/>
          </a:ln>
        </p:spPr>
        <p:txBody>
          <a:bodyPr/>
          <a:lstStyle/>
          <a:p>
            <a:endParaRPr lang="en-US"/>
          </a:p>
        </p:txBody>
      </p:sp>
      <p:sp>
        <p:nvSpPr>
          <p:cNvPr id="14" name="Text Box 8"/>
          <p:cNvSpPr txBox="1">
            <a:spLocks noChangeArrowheads="1"/>
          </p:cNvSpPr>
          <p:nvPr/>
        </p:nvSpPr>
        <p:spPr bwMode="auto">
          <a:xfrm>
            <a:off x="7239000" y="2861846"/>
            <a:ext cx="1676400" cy="338554"/>
          </a:xfrm>
          <a:prstGeom prst="rect">
            <a:avLst/>
          </a:prstGeom>
          <a:solidFill>
            <a:schemeClr val="accent1"/>
          </a:solidFill>
          <a:ln w="9525">
            <a:solidFill>
              <a:schemeClr val="accent2"/>
            </a:solidFill>
            <a:miter lim="800000"/>
            <a:headEnd/>
            <a:tailEnd/>
          </a:ln>
        </p:spPr>
        <p:txBody>
          <a:bodyPr wrap="square">
            <a:spAutoFit/>
          </a:bodyPr>
          <a:lstStyle/>
          <a:p>
            <a:pPr>
              <a:spcBef>
                <a:spcPct val="50000"/>
              </a:spcBef>
            </a:pPr>
            <a:r>
              <a:rPr lang="en-GB" sz="1600" dirty="0" smtClean="0">
                <a:solidFill>
                  <a:schemeClr val="accent2"/>
                </a:solidFill>
              </a:rPr>
              <a:t>Remarks</a:t>
            </a:r>
            <a:endParaRPr lang="en-GB" sz="1600" dirty="0">
              <a:solidFill>
                <a:schemeClr val="accent2"/>
              </a:solidFill>
            </a:endParaRPr>
          </a:p>
        </p:txBody>
      </p:sp>
      <p:sp>
        <p:nvSpPr>
          <p:cNvPr id="16" name="Line 13"/>
          <p:cNvSpPr>
            <a:spLocks noChangeShapeType="1"/>
          </p:cNvSpPr>
          <p:nvPr/>
        </p:nvSpPr>
        <p:spPr bwMode="auto">
          <a:xfrm flipH="1" flipV="1">
            <a:off x="7848600" y="2209800"/>
            <a:ext cx="228600" cy="652046"/>
          </a:xfrm>
          <a:prstGeom prst="line">
            <a:avLst/>
          </a:prstGeom>
          <a:noFill/>
          <a:ln w="12700">
            <a:solidFill>
              <a:schemeClr val="tx1"/>
            </a:solidFill>
            <a:round/>
            <a:headEnd/>
            <a:tailEnd type="triangle" w="med" len="med"/>
          </a:ln>
        </p:spPr>
        <p:txBody>
          <a:bodyPr/>
          <a:lstStyle/>
          <a:p>
            <a:endParaRPr lang="en-US"/>
          </a:p>
        </p:txBody>
      </p:sp>
      <p:sp>
        <p:nvSpPr>
          <p:cNvPr id="17" name="Text Box 8"/>
          <p:cNvSpPr txBox="1">
            <a:spLocks noChangeArrowheads="1"/>
          </p:cNvSpPr>
          <p:nvPr/>
        </p:nvSpPr>
        <p:spPr bwMode="auto">
          <a:xfrm>
            <a:off x="7267320" y="4495800"/>
            <a:ext cx="1676400" cy="338554"/>
          </a:xfrm>
          <a:prstGeom prst="rect">
            <a:avLst/>
          </a:prstGeom>
          <a:solidFill>
            <a:schemeClr val="accent1"/>
          </a:solidFill>
          <a:ln w="9525">
            <a:solidFill>
              <a:schemeClr val="accent2"/>
            </a:solidFill>
            <a:miter lim="800000"/>
            <a:headEnd/>
            <a:tailEnd/>
          </a:ln>
        </p:spPr>
        <p:txBody>
          <a:bodyPr wrap="square">
            <a:spAutoFit/>
          </a:bodyPr>
          <a:lstStyle/>
          <a:p>
            <a:pPr>
              <a:spcBef>
                <a:spcPct val="50000"/>
              </a:spcBef>
            </a:pPr>
            <a:r>
              <a:rPr lang="en-GB" sz="1600" dirty="0" smtClean="0">
                <a:solidFill>
                  <a:schemeClr val="accent2"/>
                </a:solidFill>
              </a:rPr>
              <a:t>Formula</a:t>
            </a:r>
            <a:endParaRPr lang="en-GB" sz="1600" dirty="0">
              <a:solidFill>
                <a:schemeClr val="accent2"/>
              </a:solidFill>
            </a:endParaRPr>
          </a:p>
        </p:txBody>
      </p:sp>
      <p:sp>
        <p:nvSpPr>
          <p:cNvPr id="18" name="Line 13"/>
          <p:cNvSpPr>
            <a:spLocks noChangeShapeType="1"/>
          </p:cNvSpPr>
          <p:nvPr/>
        </p:nvSpPr>
        <p:spPr bwMode="auto">
          <a:xfrm flipH="1" flipV="1">
            <a:off x="3200400" y="4150460"/>
            <a:ext cx="4038600" cy="514615"/>
          </a:xfrm>
          <a:prstGeom prst="line">
            <a:avLst/>
          </a:prstGeom>
          <a:noFill/>
          <a:ln w="12700">
            <a:solidFill>
              <a:schemeClr val="tx1"/>
            </a:solidFill>
            <a:round/>
            <a:headEnd/>
            <a:tailEnd type="triangle" w="med" len="med"/>
          </a:ln>
        </p:spPr>
        <p:txBody>
          <a:bodyPr/>
          <a:lstStyle/>
          <a:p>
            <a:endParaRPr lang="en-US"/>
          </a:p>
        </p:txBody>
      </p:sp>
    </p:spTree>
    <p:extLst>
      <p:ext uri="{BB962C8B-B14F-4D97-AF65-F5344CB8AC3E}">
        <p14:creationId xmlns:p14="http://schemas.microsoft.com/office/powerpoint/2010/main" xmlns="" val="28864977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1"/>
                                          </p:val>
                                        </p:tav>
                                        <p:tav tm="100000">
                                          <p:val>
                                            <p:strVal val="#ppt_x"/>
                                          </p:val>
                                        </p:tav>
                                      </p:tavLst>
                                    </p:anim>
                                    <p:anim calcmode="lin" valueType="num">
                                      <p:cBhvr>
                                        <p:cTn id="9" dur="1000" fill="hold"/>
                                        <p:tgtEl>
                                          <p:spTgt spid="11"/>
                                        </p:tgtEl>
                                        <p:attrNameLst>
                                          <p:attrName>ppt_y</p:attrName>
                                        </p:attrNameLst>
                                      </p:cBhvr>
                                      <p:tavLst>
                                        <p:tav tm="0">
                                          <p:val>
                                            <p:strVal val="#ppt_y"/>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2000"/>
                                        <p:tgtEl>
                                          <p:spTgt spid="13"/>
                                        </p:tgtEl>
                                      </p:cBhvr>
                                    </p:animEffect>
                                  </p:childTnLst>
                                </p:cTn>
                              </p:par>
                            </p:childTnLst>
                          </p:cTn>
                        </p:par>
                        <p:par>
                          <p:cTn id="13" fill="hold">
                            <p:stCondLst>
                              <p:cond delay="14100"/>
                            </p:stCondLst>
                            <p:childTnLst>
                              <p:par>
                                <p:cTn id="14" presetID="27" presetClass="entr" presetSubtype="0" fill="hold" grpId="0" nodeType="afterEffect">
                                  <p:stCondLst>
                                    <p:cond delay="0"/>
                                  </p:stCondLst>
                                  <p:iterate type="lt">
                                    <p:tmPct val="50000"/>
                                  </p:iterate>
                                  <p:childTnLst>
                                    <p:set>
                                      <p:cBhvr>
                                        <p:cTn id="15" dur="1" fill="hold">
                                          <p:stCondLst>
                                            <p:cond delay="0"/>
                                          </p:stCondLst>
                                        </p:cTn>
                                        <p:tgtEl>
                                          <p:spTgt spid="15"/>
                                        </p:tgtEl>
                                        <p:attrNameLst>
                                          <p:attrName>style.visibility</p:attrName>
                                        </p:attrNameLst>
                                      </p:cBhvr>
                                      <p:to>
                                        <p:strVal val="visible"/>
                                      </p:to>
                                    </p:set>
                                    <p:anim calcmode="discrete" valueType="clr">
                                      <p:cBhvr override="childStyle">
                                        <p:cTn id="16"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17" dur="80"/>
                                        <p:tgtEl>
                                          <p:spTgt spid="15"/>
                                        </p:tgtEl>
                                        <p:attrNameLst>
                                          <p:attrName>fillcolor</p:attrName>
                                        </p:attrNameLst>
                                      </p:cBhvr>
                                      <p:tavLst>
                                        <p:tav tm="0">
                                          <p:val>
                                            <p:clrVal>
                                              <a:schemeClr val="accent2"/>
                                            </p:clrVal>
                                          </p:val>
                                        </p:tav>
                                        <p:tav tm="50000">
                                          <p:val>
                                            <p:clrVal>
                                              <a:schemeClr val="hlink"/>
                                            </p:clrVal>
                                          </p:val>
                                        </p:tav>
                                      </p:tavLst>
                                    </p:anim>
                                    <p:set>
                                      <p:cBhvr>
                                        <p:cTn id="18" dur="80"/>
                                        <p:tgtEl>
                                          <p:spTgt spid="15"/>
                                        </p:tgtEl>
                                        <p:attrNameLst>
                                          <p:attrName>fill.type</p:attrName>
                                        </p:attrNameLst>
                                      </p:cBhvr>
                                      <p:to>
                                        <p:strVal val="solid"/>
                                      </p:to>
                                    </p:set>
                                  </p:childTnLst>
                                </p:cTn>
                              </p:par>
                              <p:par>
                                <p:cTn id="19" presetID="10"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2000"/>
                                        <p:tgtEl>
                                          <p:spTgt spid="12"/>
                                        </p:tgtEl>
                                      </p:cBhvr>
                                    </p:animEffect>
                                  </p:childTnLst>
                                </p:cTn>
                              </p:par>
                            </p:childTnLst>
                          </p:cTn>
                        </p:par>
                        <p:par>
                          <p:cTn id="22" fill="hold">
                            <p:stCondLst>
                              <p:cond delay="16100"/>
                            </p:stCondLst>
                            <p:childTnLst>
                              <p:par>
                                <p:cTn id="23" presetID="27" presetClass="entr" presetSubtype="0" fill="hold" grpId="0" nodeType="afterEffect">
                                  <p:stCondLst>
                                    <p:cond delay="0"/>
                                  </p:stCondLst>
                                  <p:iterate type="lt">
                                    <p:tmPct val="50000"/>
                                  </p:iterate>
                                  <p:childTnLst>
                                    <p:set>
                                      <p:cBhvr>
                                        <p:cTn id="24" dur="1" fill="hold">
                                          <p:stCondLst>
                                            <p:cond delay="0"/>
                                          </p:stCondLst>
                                        </p:cTn>
                                        <p:tgtEl>
                                          <p:spTgt spid="14"/>
                                        </p:tgtEl>
                                        <p:attrNameLst>
                                          <p:attrName>style.visibility</p:attrName>
                                        </p:attrNameLst>
                                      </p:cBhvr>
                                      <p:to>
                                        <p:strVal val="visible"/>
                                      </p:to>
                                    </p:set>
                                    <p:anim calcmode="discrete" valueType="clr">
                                      <p:cBhvr override="childStyle">
                                        <p:cTn id="25" dur="80"/>
                                        <p:tgtEl>
                                          <p:spTgt spid="14"/>
                                        </p:tgtEl>
                                        <p:attrNameLst>
                                          <p:attrName>style.color</p:attrName>
                                        </p:attrNameLst>
                                      </p:cBhvr>
                                      <p:tavLst>
                                        <p:tav tm="0">
                                          <p:val>
                                            <p:clrVal>
                                              <a:schemeClr val="accent2"/>
                                            </p:clrVal>
                                          </p:val>
                                        </p:tav>
                                        <p:tav tm="50000">
                                          <p:val>
                                            <p:clrVal>
                                              <a:schemeClr val="hlink"/>
                                            </p:clrVal>
                                          </p:val>
                                        </p:tav>
                                      </p:tavLst>
                                    </p:anim>
                                    <p:anim calcmode="discrete" valueType="clr">
                                      <p:cBhvr>
                                        <p:cTn id="26" dur="80"/>
                                        <p:tgtEl>
                                          <p:spTgt spid="14"/>
                                        </p:tgtEl>
                                        <p:attrNameLst>
                                          <p:attrName>fillcolor</p:attrName>
                                        </p:attrNameLst>
                                      </p:cBhvr>
                                      <p:tavLst>
                                        <p:tav tm="0">
                                          <p:val>
                                            <p:clrVal>
                                              <a:schemeClr val="accent2"/>
                                            </p:clrVal>
                                          </p:val>
                                        </p:tav>
                                        <p:tav tm="50000">
                                          <p:val>
                                            <p:clrVal>
                                              <a:schemeClr val="hlink"/>
                                            </p:clrVal>
                                          </p:val>
                                        </p:tav>
                                      </p:tavLst>
                                    </p:anim>
                                    <p:set>
                                      <p:cBhvr>
                                        <p:cTn id="27" dur="80"/>
                                        <p:tgtEl>
                                          <p:spTgt spid="14"/>
                                        </p:tgtEl>
                                        <p:attrNameLst>
                                          <p:attrName>fill.type</p:attrName>
                                        </p:attrNameLst>
                                      </p:cBhvr>
                                      <p:to>
                                        <p:strVal val="solid"/>
                                      </p:to>
                                    </p:set>
                                  </p:childTnLst>
                                </p:cTn>
                              </p:par>
                              <p:par>
                                <p:cTn id="28" presetID="10" presetClass="entr" presetSubtype="0"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2000"/>
                                        <p:tgtEl>
                                          <p:spTgt spid="16"/>
                                        </p:tgtEl>
                                      </p:cBhvr>
                                    </p:animEffect>
                                  </p:childTnLst>
                                </p:cTn>
                              </p:par>
                            </p:childTnLst>
                          </p:cTn>
                        </p:par>
                        <p:par>
                          <p:cTn id="31" fill="hold">
                            <p:stCondLst>
                              <p:cond delay="18100"/>
                            </p:stCondLst>
                            <p:childTnLst>
                              <p:par>
                                <p:cTn id="32" presetID="27" presetClass="entr" presetSubtype="0" fill="hold" grpId="0" nodeType="afterEffect">
                                  <p:stCondLst>
                                    <p:cond delay="0"/>
                                  </p:stCondLst>
                                  <p:iterate type="lt">
                                    <p:tmPct val="50000"/>
                                  </p:iterate>
                                  <p:childTnLst>
                                    <p:set>
                                      <p:cBhvr>
                                        <p:cTn id="33" dur="1" fill="hold">
                                          <p:stCondLst>
                                            <p:cond delay="0"/>
                                          </p:stCondLst>
                                        </p:cTn>
                                        <p:tgtEl>
                                          <p:spTgt spid="17"/>
                                        </p:tgtEl>
                                        <p:attrNameLst>
                                          <p:attrName>style.visibility</p:attrName>
                                        </p:attrNameLst>
                                      </p:cBhvr>
                                      <p:to>
                                        <p:strVal val="visible"/>
                                      </p:to>
                                    </p:set>
                                    <p:anim calcmode="discrete" valueType="clr">
                                      <p:cBhvr override="childStyle">
                                        <p:cTn id="34" dur="80"/>
                                        <p:tgtEl>
                                          <p:spTgt spid="17"/>
                                        </p:tgtEl>
                                        <p:attrNameLst>
                                          <p:attrName>style.color</p:attrName>
                                        </p:attrNameLst>
                                      </p:cBhvr>
                                      <p:tavLst>
                                        <p:tav tm="0">
                                          <p:val>
                                            <p:clrVal>
                                              <a:schemeClr val="accent2"/>
                                            </p:clrVal>
                                          </p:val>
                                        </p:tav>
                                        <p:tav tm="50000">
                                          <p:val>
                                            <p:clrVal>
                                              <a:schemeClr val="hlink"/>
                                            </p:clrVal>
                                          </p:val>
                                        </p:tav>
                                      </p:tavLst>
                                    </p:anim>
                                    <p:anim calcmode="discrete" valueType="clr">
                                      <p:cBhvr>
                                        <p:cTn id="35" dur="80"/>
                                        <p:tgtEl>
                                          <p:spTgt spid="17"/>
                                        </p:tgtEl>
                                        <p:attrNameLst>
                                          <p:attrName>fillcolor</p:attrName>
                                        </p:attrNameLst>
                                      </p:cBhvr>
                                      <p:tavLst>
                                        <p:tav tm="0">
                                          <p:val>
                                            <p:clrVal>
                                              <a:schemeClr val="accent2"/>
                                            </p:clrVal>
                                          </p:val>
                                        </p:tav>
                                        <p:tav tm="50000">
                                          <p:val>
                                            <p:clrVal>
                                              <a:schemeClr val="hlink"/>
                                            </p:clrVal>
                                          </p:val>
                                        </p:tav>
                                      </p:tavLst>
                                    </p:anim>
                                    <p:set>
                                      <p:cBhvr>
                                        <p:cTn id="36" dur="80"/>
                                        <p:tgtEl>
                                          <p:spTgt spid="17"/>
                                        </p:tgtEl>
                                        <p:attrNameLst>
                                          <p:attrName>fill.type</p:attrName>
                                        </p:attrNameLst>
                                      </p:cBhvr>
                                      <p:to>
                                        <p:strVal val="solid"/>
                                      </p:to>
                                    </p:set>
                                  </p:childTnLst>
                                </p:cTn>
                              </p:par>
                              <p:par>
                                <p:cTn id="37" presetID="10"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5" grpId="0" animBg="1"/>
      <p:bldP spid="12" grpId="0" animBg="1"/>
      <p:bldP spid="14" grpId="0" animBg="1"/>
      <p:bldP spid="16" grpId="0" animBg="1"/>
      <p:bldP spid="17" grpId="0" animBg="1"/>
      <p:bldP spid="18"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9747" name="Picture 2"/>
          <p:cNvPicPr>
            <a:picLocks noChangeAspect="1" noChangeArrowheads="1"/>
          </p:cNvPicPr>
          <p:nvPr/>
        </p:nvPicPr>
        <p:blipFill>
          <a:blip r:embed="rId2" cstate="print"/>
          <a:srcRect/>
          <a:stretch>
            <a:fillRect/>
          </a:stretch>
        </p:blipFill>
        <p:spPr bwMode="auto">
          <a:xfrm>
            <a:off x="0" y="0"/>
            <a:ext cx="1866900" cy="942975"/>
          </a:xfrm>
          <a:prstGeom prst="rect">
            <a:avLst/>
          </a:prstGeom>
          <a:noFill/>
          <a:ln w="9525">
            <a:noFill/>
            <a:miter lim="800000"/>
            <a:headEnd/>
            <a:tailEnd/>
          </a:ln>
        </p:spPr>
      </p:pic>
      <p:pic>
        <p:nvPicPr>
          <p:cNvPr id="159748" name="Picture 3"/>
          <p:cNvPicPr>
            <a:picLocks noChangeAspect="1" noChangeArrowheads="1"/>
          </p:cNvPicPr>
          <p:nvPr/>
        </p:nvPicPr>
        <p:blipFill>
          <a:blip r:embed="rId3" cstate="print"/>
          <a:srcRect/>
          <a:stretch>
            <a:fillRect/>
          </a:stretch>
        </p:blipFill>
        <p:spPr bwMode="auto">
          <a:xfrm>
            <a:off x="0" y="5495925"/>
            <a:ext cx="1933575" cy="1362075"/>
          </a:xfrm>
          <a:prstGeom prst="rect">
            <a:avLst/>
          </a:prstGeom>
          <a:noFill/>
          <a:ln w="9525">
            <a:noFill/>
            <a:miter lim="800000"/>
            <a:headEnd/>
            <a:tailEnd/>
          </a:ln>
        </p:spPr>
      </p:pic>
      <p:sp>
        <p:nvSpPr>
          <p:cNvPr id="159751" name="Text Box 6"/>
          <p:cNvSpPr txBox="1">
            <a:spLocks noChangeArrowheads="1"/>
          </p:cNvSpPr>
          <p:nvPr/>
        </p:nvSpPr>
        <p:spPr bwMode="auto">
          <a:xfrm>
            <a:off x="2057400" y="381000"/>
            <a:ext cx="6492875" cy="338554"/>
          </a:xfrm>
          <a:prstGeom prst="rect">
            <a:avLst/>
          </a:prstGeom>
          <a:noFill/>
          <a:ln w="9525">
            <a:noFill/>
            <a:miter lim="800000"/>
            <a:headEnd/>
            <a:tailEnd/>
          </a:ln>
        </p:spPr>
        <p:txBody>
          <a:bodyPr>
            <a:spAutoFit/>
          </a:bodyPr>
          <a:lstStyle/>
          <a:p>
            <a:pPr algn="ctr"/>
            <a:r>
              <a:rPr lang="en-US" sz="1200" dirty="0"/>
              <a:t>   </a:t>
            </a:r>
            <a:r>
              <a:rPr lang="en-US" sz="1600" b="1" u="sng" dirty="0" smtClean="0">
                <a:solidFill>
                  <a:schemeClr val="accent2"/>
                </a:solidFill>
                <a:effectLst>
                  <a:outerShdw blurRad="38100" dist="38100" dir="2700000" algn="tl">
                    <a:srgbClr val="C0C0C0"/>
                  </a:outerShdw>
                </a:effectLst>
              </a:rPr>
              <a:t>Retrieve </a:t>
            </a:r>
            <a:r>
              <a:rPr lang="en-US" sz="1600" b="1" u="sng" dirty="0" err="1" smtClean="0">
                <a:solidFill>
                  <a:schemeClr val="accent2"/>
                </a:solidFill>
                <a:effectLst>
                  <a:outerShdw blurRad="38100" dist="38100" dir="2700000" algn="tl">
                    <a:srgbClr val="C0C0C0"/>
                  </a:outerShdw>
                </a:effectLst>
              </a:rPr>
              <a:t>Colour</a:t>
            </a:r>
            <a:r>
              <a:rPr lang="en-US" sz="1600" b="1" u="sng" dirty="0" smtClean="0">
                <a:solidFill>
                  <a:schemeClr val="accent2"/>
                </a:solidFill>
                <a:effectLst>
                  <a:outerShdw blurRad="38100" dist="38100" dir="2700000" algn="tl">
                    <a:srgbClr val="C0C0C0"/>
                  </a:outerShdw>
                </a:effectLst>
              </a:rPr>
              <a:t> Step 4  </a:t>
            </a:r>
            <a:r>
              <a:rPr lang="en-US" sz="1600" b="1" u="sng" dirty="0">
                <a:solidFill>
                  <a:schemeClr val="accent2"/>
                </a:solidFill>
                <a:effectLst>
                  <a:outerShdw blurRad="38100" dist="38100" dir="2700000" algn="tl">
                    <a:srgbClr val="C0C0C0"/>
                  </a:outerShdw>
                </a:effectLst>
              </a:rPr>
              <a:t>–  </a:t>
            </a:r>
            <a:r>
              <a:rPr lang="en-US" sz="1600" b="1" u="sng" dirty="0" smtClean="0">
                <a:solidFill>
                  <a:schemeClr val="accent2"/>
                </a:solidFill>
                <a:effectLst>
                  <a:outerShdw blurRad="38100" dist="38100" dir="2700000" algn="tl">
                    <a:srgbClr val="C0C0C0"/>
                  </a:outerShdw>
                </a:effectLst>
              </a:rPr>
              <a:t>Details &amp; Dispense</a:t>
            </a:r>
            <a:endParaRPr lang="en-US" sz="1600" b="1" u="sng" dirty="0">
              <a:solidFill>
                <a:schemeClr val="accent2"/>
              </a:solidFill>
              <a:effectLst>
                <a:outerShdw blurRad="38100" dist="38100" dir="2700000" algn="tl">
                  <a:srgbClr val="C0C0C0"/>
                </a:outerShdw>
              </a:effectLst>
            </a:endParaRPr>
          </a:p>
        </p:txBody>
      </p:sp>
      <p:sp>
        <p:nvSpPr>
          <p:cNvPr id="11" name="Text Box 30"/>
          <p:cNvSpPr txBox="1">
            <a:spLocks noChangeArrowheads="1"/>
          </p:cNvSpPr>
          <p:nvPr/>
        </p:nvSpPr>
        <p:spPr bwMode="auto">
          <a:xfrm>
            <a:off x="1981200" y="5562599"/>
            <a:ext cx="6477000" cy="707886"/>
          </a:xfrm>
          <a:prstGeom prst="rect">
            <a:avLst/>
          </a:prstGeom>
          <a:noFill/>
          <a:ln w="9525">
            <a:solidFill>
              <a:schemeClr val="accent2"/>
            </a:solidFill>
            <a:miter lim="800000"/>
            <a:headEnd/>
            <a:tailEnd/>
          </a:ln>
        </p:spPr>
        <p:txBody>
          <a:bodyPr>
            <a:spAutoFit/>
          </a:bodyPr>
          <a:lstStyle/>
          <a:p>
            <a:pPr>
              <a:spcBef>
                <a:spcPct val="50000"/>
              </a:spcBef>
            </a:pPr>
            <a:r>
              <a:rPr lang="en-GB" sz="1600" dirty="0" smtClean="0">
                <a:solidFill>
                  <a:schemeClr val="accent2"/>
                </a:solidFill>
              </a:rPr>
              <a:t>Any additional details that were saved </a:t>
            </a:r>
            <a:r>
              <a:rPr lang="en-GB" sz="1600" dirty="0" smtClean="0">
                <a:solidFill>
                  <a:schemeClr val="accent2"/>
                </a:solidFill>
              </a:rPr>
              <a:t>are now displayed.</a:t>
            </a:r>
            <a:endParaRPr lang="en-GB" sz="1600" dirty="0" smtClean="0">
              <a:solidFill>
                <a:schemeClr val="accent2"/>
              </a:solidFill>
            </a:endParaRPr>
          </a:p>
          <a:p>
            <a:pPr>
              <a:spcBef>
                <a:spcPct val="50000"/>
              </a:spcBef>
            </a:pPr>
            <a:r>
              <a:rPr lang="en-GB" sz="1600" dirty="0" smtClean="0">
                <a:solidFill>
                  <a:schemeClr val="accent2"/>
                </a:solidFill>
              </a:rPr>
              <a:t>To dispense the colour Click Dispense or Press F12</a:t>
            </a:r>
            <a:endParaRPr lang="en-GB" sz="1600" dirty="0">
              <a:solidFill>
                <a:schemeClr val="accent2"/>
              </a:solidFill>
            </a:endParaRPr>
          </a:p>
        </p:txBody>
      </p:sp>
      <p:sp>
        <p:nvSpPr>
          <p:cNvPr id="13" name="Line 13"/>
          <p:cNvSpPr>
            <a:spLocks noChangeShapeType="1"/>
          </p:cNvSpPr>
          <p:nvPr/>
        </p:nvSpPr>
        <p:spPr bwMode="auto">
          <a:xfrm flipH="1" flipV="1">
            <a:off x="5715000" y="5029200"/>
            <a:ext cx="152400" cy="457200"/>
          </a:xfrm>
          <a:prstGeom prst="line">
            <a:avLst/>
          </a:prstGeom>
          <a:noFill/>
          <a:ln w="12700">
            <a:solidFill>
              <a:schemeClr val="tx1"/>
            </a:solidFill>
            <a:round/>
            <a:headEnd/>
            <a:tailEnd type="triangle" w="med" len="med"/>
          </a:ln>
        </p:spPr>
        <p:txBody>
          <a:bodyPr/>
          <a:lstStyle/>
          <a:p>
            <a:endParaRPr lang="en-US"/>
          </a:p>
        </p:txBody>
      </p:sp>
      <p:pic>
        <p:nvPicPr>
          <p:cNvPr id="10" name="Picture 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85800" y="914400"/>
            <a:ext cx="7772400" cy="4572000"/>
          </a:xfrm>
          <a:prstGeom prst="rect">
            <a:avLst/>
          </a:prstGeom>
          <a:ln>
            <a:solidFill>
              <a:schemeClr val="accent2"/>
            </a:solidFill>
          </a:ln>
        </p:spPr>
      </p:pic>
      <p:sp>
        <p:nvSpPr>
          <p:cNvPr id="15" name="Text Box 8"/>
          <p:cNvSpPr txBox="1">
            <a:spLocks noChangeArrowheads="1"/>
          </p:cNvSpPr>
          <p:nvPr/>
        </p:nvSpPr>
        <p:spPr bwMode="auto">
          <a:xfrm>
            <a:off x="7247766" y="3565686"/>
            <a:ext cx="1676400" cy="584775"/>
          </a:xfrm>
          <a:prstGeom prst="rect">
            <a:avLst/>
          </a:prstGeom>
          <a:solidFill>
            <a:schemeClr val="accent1"/>
          </a:solidFill>
          <a:ln w="9525">
            <a:solidFill>
              <a:schemeClr val="accent2"/>
            </a:solidFill>
            <a:miter lim="800000"/>
            <a:headEnd/>
            <a:tailEnd/>
          </a:ln>
        </p:spPr>
        <p:txBody>
          <a:bodyPr wrap="square">
            <a:spAutoFit/>
          </a:bodyPr>
          <a:lstStyle/>
          <a:p>
            <a:pPr>
              <a:spcBef>
                <a:spcPct val="50000"/>
              </a:spcBef>
            </a:pPr>
            <a:r>
              <a:rPr lang="en-GB" sz="1600" dirty="0" smtClean="0">
                <a:solidFill>
                  <a:schemeClr val="accent2"/>
                </a:solidFill>
              </a:rPr>
              <a:t>Saved Colour Details</a:t>
            </a:r>
            <a:endParaRPr lang="en-GB" sz="1600" dirty="0">
              <a:solidFill>
                <a:schemeClr val="accent2"/>
              </a:solidFill>
            </a:endParaRPr>
          </a:p>
        </p:txBody>
      </p:sp>
      <p:sp>
        <p:nvSpPr>
          <p:cNvPr id="12" name="Line 13"/>
          <p:cNvSpPr>
            <a:spLocks noChangeShapeType="1"/>
          </p:cNvSpPr>
          <p:nvPr/>
        </p:nvSpPr>
        <p:spPr bwMode="auto">
          <a:xfrm flipH="1" flipV="1">
            <a:off x="5303836" y="2535823"/>
            <a:ext cx="1963483" cy="1199139"/>
          </a:xfrm>
          <a:prstGeom prst="line">
            <a:avLst/>
          </a:prstGeom>
          <a:noFill/>
          <a:ln w="12700">
            <a:solidFill>
              <a:schemeClr val="tx1"/>
            </a:solidFill>
            <a:round/>
            <a:headEnd/>
            <a:tailEnd type="triangle" w="med" len="med"/>
          </a:ln>
        </p:spPr>
        <p:txBody>
          <a:bodyPr/>
          <a:lstStyle/>
          <a:p>
            <a:endParaRPr lang="en-US"/>
          </a:p>
        </p:txBody>
      </p:sp>
      <p:sp>
        <p:nvSpPr>
          <p:cNvPr id="17" name="Text Box 8"/>
          <p:cNvSpPr txBox="1">
            <a:spLocks noChangeArrowheads="1"/>
          </p:cNvSpPr>
          <p:nvPr/>
        </p:nvSpPr>
        <p:spPr bwMode="auto">
          <a:xfrm>
            <a:off x="7267320" y="4495800"/>
            <a:ext cx="1676400" cy="338554"/>
          </a:xfrm>
          <a:prstGeom prst="rect">
            <a:avLst/>
          </a:prstGeom>
          <a:solidFill>
            <a:schemeClr val="accent1"/>
          </a:solidFill>
          <a:ln w="9525">
            <a:solidFill>
              <a:schemeClr val="accent2"/>
            </a:solidFill>
            <a:miter lim="800000"/>
            <a:headEnd/>
            <a:tailEnd/>
          </a:ln>
        </p:spPr>
        <p:txBody>
          <a:bodyPr wrap="square">
            <a:spAutoFit/>
          </a:bodyPr>
          <a:lstStyle/>
          <a:p>
            <a:pPr>
              <a:spcBef>
                <a:spcPct val="50000"/>
              </a:spcBef>
            </a:pPr>
            <a:r>
              <a:rPr lang="en-GB" sz="1600" dirty="0" smtClean="0">
                <a:solidFill>
                  <a:srgbClr val="FF0000"/>
                </a:solidFill>
              </a:rPr>
              <a:t>DISPENSE</a:t>
            </a:r>
            <a:endParaRPr lang="en-GB" sz="1600" dirty="0">
              <a:solidFill>
                <a:srgbClr val="FF0000"/>
              </a:solidFill>
            </a:endParaRPr>
          </a:p>
        </p:txBody>
      </p:sp>
      <p:sp>
        <p:nvSpPr>
          <p:cNvPr id="18" name="Line 13"/>
          <p:cNvSpPr>
            <a:spLocks noChangeShapeType="1"/>
          </p:cNvSpPr>
          <p:nvPr/>
        </p:nvSpPr>
        <p:spPr bwMode="auto">
          <a:xfrm flipH="1">
            <a:off x="6477000" y="4665074"/>
            <a:ext cx="762000" cy="592725"/>
          </a:xfrm>
          <a:prstGeom prst="line">
            <a:avLst/>
          </a:prstGeom>
          <a:noFill/>
          <a:ln w="12700">
            <a:solidFill>
              <a:schemeClr val="tx1"/>
            </a:solidFill>
            <a:round/>
            <a:headEnd/>
            <a:tailEnd type="triangle" w="med" len="med"/>
          </a:ln>
        </p:spPr>
        <p:txBody>
          <a:bodyPr/>
          <a:lstStyle/>
          <a:p>
            <a:endParaRPr lang="en-US"/>
          </a:p>
        </p:txBody>
      </p:sp>
    </p:spTree>
    <p:extLst>
      <p:ext uri="{BB962C8B-B14F-4D97-AF65-F5344CB8AC3E}">
        <p14:creationId xmlns:p14="http://schemas.microsoft.com/office/powerpoint/2010/main" xmlns="" val="25082079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1"/>
                                          </p:val>
                                        </p:tav>
                                        <p:tav tm="100000">
                                          <p:val>
                                            <p:strVal val="#ppt_x"/>
                                          </p:val>
                                        </p:tav>
                                      </p:tavLst>
                                    </p:anim>
                                    <p:anim calcmode="lin" valueType="num">
                                      <p:cBhvr>
                                        <p:cTn id="9" dur="1000" fill="hold"/>
                                        <p:tgtEl>
                                          <p:spTgt spid="11"/>
                                        </p:tgtEl>
                                        <p:attrNameLst>
                                          <p:attrName>ppt_y</p:attrName>
                                        </p:attrNameLst>
                                      </p:cBhvr>
                                      <p:tavLst>
                                        <p:tav tm="0">
                                          <p:val>
                                            <p:strVal val="#ppt_y"/>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2000"/>
                                        <p:tgtEl>
                                          <p:spTgt spid="13"/>
                                        </p:tgtEl>
                                      </p:cBhvr>
                                    </p:animEffect>
                                  </p:childTnLst>
                                </p:cTn>
                              </p:par>
                            </p:childTnLst>
                          </p:cTn>
                        </p:par>
                        <p:par>
                          <p:cTn id="13" fill="hold">
                            <p:stCondLst>
                              <p:cond delay="10000"/>
                            </p:stCondLst>
                            <p:childTnLst>
                              <p:par>
                                <p:cTn id="14" presetID="27" presetClass="entr" presetSubtype="0" fill="hold" grpId="0" nodeType="afterEffect">
                                  <p:stCondLst>
                                    <p:cond delay="0"/>
                                  </p:stCondLst>
                                  <p:iterate type="lt">
                                    <p:tmPct val="50000"/>
                                  </p:iterate>
                                  <p:childTnLst>
                                    <p:set>
                                      <p:cBhvr>
                                        <p:cTn id="15" dur="1" fill="hold">
                                          <p:stCondLst>
                                            <p:cond delay="0"/>
                                          </p:stCondLst>
                                        </p:cTn>
                                        <p:tgtEl>
                                          <p:spTgt spid="15"/>
                                        </p:tgtEl>
                                        <p:attrNameLst>
                                          <p:attrName>style.visibility</p:attrName>
                                        </p:attrNameLst>
                                      </p:cBhvr>
                                      <p:to>
                                        <p:strVal val="visible"/>
                                      </p:to>
                                    </p:set>
                                    <p:anim calcmode="discrete" valueType="clr">
                                      <p:cBhvr override="childStyle">
                                        <p:cTn id="16"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17" dur="80"/>
                                        <p:tgtEl>
                                          <p:spTgt spid="15"/>
                                        </p:tgtEl>
                                        <p:attrNameLst>
                                          <p:attrName>fillcolor</p:attrName>
                                        </p:attrNameLst>
                                      </p:cBhvr>
                                      <p:tavLst>
                                        <p:tav tm="0">
                                          <p:val>
                                            <p:clrVal>
                                              <a:schemeClr val="accent2"/>
                                            </p:clrVal>
                                          </p:val>
                                        </p:tav>
                                        <p:tav tm="50000">
                                          <p:val>
                                            <p:clrVal>
                                              <a:schemeClr val="hlink"/>
                                            </p:clrVal>
                                          </p:val>
                                        </p:tav>
                                      </p:tavLst>
                                    </p:anim>
                                    <p:set>
                                      <p:cBhvr>
                                        <p:cTn id="18" dur="80"/>
                                        <p:tgtEl>
                                          <p:spTgt spid="15"/>
                                        </p:tgtEl>
                                        <p:attrNameLst>
                                          <p:attrName>fill.type</p:attrName>
                                        </p:attrNameLst>
                                      </p:cBhvr>
                                      <p:to>
                                        <p:strVal val="solid"/>
                                      </p:to>
                                    </p:set>
                                  </p:childTnLst>
                                </p:cTn>
                              </p:par>
                              <p:par>
                                <p:cTn id="19" presetID="10"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2000"/>
                                        <p:tgtEl>
                                          <p:spTgt spid="12"/>
                                        </p:tgtEl>
                                      </p:cBhvr>
                                    </p:animEffect>
                                  </p:childTnLst>
                                </p:cTn>
                              </p:par>
                            </p:childTnLst>
                          </p:cTn>
                        </p:par>
                        <p:par>
                          <p:cTn id="22" fill="hold">
                            <p:stCondLst>
                              <p:cond delay="12000"/>
                            </p:stCondLst>
                            <p:childTnLst>
                              <p:par>
                                <p:cTn id="23" presetID="27" presetClass="entr" presetSubtype="0" fill="hold" grpId="0" nodeType="afterEffect">
                                  <p:stCondLst>
                                    <p:cond delay="0"/>
                                  </p:stCondLst>
                                  <p:iterate type="lt">
                                    <p:tmPct val="50000"/>
                                  </p:iterate>
                                  <p:childTnLst>
                                    <p:set>
                                      <p:cBhvr>
                                        <p:cTn id="24" dur="1" fill="hold">
                                          <p:stCondLst>
                                            <p:cond delay="0"/>
                                          </p:stCondLst>
                                        </p:cTn>
                                        <p:tgtEl>
                                          <p:spTgt spid="17"/>
                                        </p:tgtEl>
                                        <p:attrNameLst>
                                          <p:attrName>style.visibility</p:attrName>
                                        </p:attrNameLst>
                                      </p:cBhvr>
                                      <p:to>
                                        <p:strVal val="visible"/>
                                      </p:to>
                                    </p:set>
                                    <p:anim calcmode="discrete" valueType="clr">
                                      <p:cBhvr override="childStyle">
                                        <p:cTn id="25" dur="80"/>
                                        <p:tgtEl>
                                          <p:spTgt spid="17"/>
                                        </p:tgtEl>
                                        <p:attrNameLst>
                                          <p:attrName>style.color</p:attrName>
                                        </p:attrNameLst>
                                      </p:cBhvr>
                                      <p:tavLst>
                                        <p:tav tm="0">
                                          <p:val>
                                            <p:clrVal>
                                              <a:schemeClr val="accent2"/>
                                            </p:clrVal>
                                          </p:val>
                                        </p:tav>
                                        <p:tav tm="50000">
                                          <p:val>
                                            <p:clrVal>
                                              <a:schemeClr val="hlink"/>
                                            </p:clrVal>
                                          </p:val>
                                        </p:tav>
                                      </p:tavLst>
                                    </p:anim>
                                    <p:anim calcmode="discrete" valueType="clr">
                                      <p:cBhvr>
                                        <p:cTn id="26" dur="80"/>
                                        <p:tgtEl>
                                          <p:spTgt spid="17"/>
                                        </p:tgtEl>
                                        <p:attrNameLst>
                                          <p:attrName>fillcolor</p:attrName>
                                        </p:attrNameLst>
                                      </p:cBhvr>
                                      <p:tavLst>
                                        <p:tav tm="0">
                                          <p:val>
                                            <p:clrVal>
                                              <a:schemeClr val="accent2"/>
                                            </p:clrVal>
                                          </p:val>
                                        </p:tav>
                                        <p:tav tm="50000">
                                          <p:val>
                                            <p:clrVal>
                                              <a:schemeClr val="hlink"/>
                                            </p:clrVal>
                                          </p:val>
                                        </p:tav>
                                      </p:tavLst>
                                    </p:anim>
                                    <p:set>
                                      <p:cBhvr>
                                        <p:cTn id="27" dur="80"/>
                                        <p:tgtEl>
                                          <p:spTgt spid="17"/>
                                        </p:tgtEl>
                                        <p:attrNameLst>
                                          <p:attrName>fill.type</p:attrName>
                                        </p:attrNameLst>
                                      </p:cBhvr>
                                      <p:to>
                                        <p:strVal val="solid"/>
                                      </p:to>
                                    </p:set>
                                  </p:childTnLst>
                                </p:cTn>
                              </p:par>
                              <p:par>
                                <p:cTn id="28" presetID="10" presetClass="entr" presetSubtype="0"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5" grpId="0" animBg="1"/>
      <p:bldP spid="12" grpId="0" animBg="1"/>
      <p:bldP spid="17" grpId="0" animBg="1"/>
      <p:bldP spid="18" grpId="0" animBg="1"/>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39CBDC9AA8C0C4B8608B0ED9DDFE288" ma:contentTypeVersion="0" ma:contentTypeDescription="Create a new document." ma:contentTypeScope="" ma:versionID="1f5fbfc99b12ae4fe5b65b8fb21ad067">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C5661435-AA6A-46C3-80F0-75182D0797E9}">
  <ds:schemaRefs>
    <ds:schemaRef ds:uri="http://schemas.microsoft.com/sharepoint/v3/contenttype/forms"/>
  </ds:schemaRefs>
</ds:datastoreItem>
</file>

<file path=customXml/itemProps2.xml><?xml version="1.0" encoding="utf-8"?>
<ds:datastoreItem xmlns:ds="http://schemas.openxmlformats.org/officeDocument/2006/customXml" ds:itemID="{7B1E9F33-C60C-4F85-BAF3-8B7F9537C5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91347485-4CD5-4F9F-9448-5930B5884C96}">
  <ds:schemaRefs>
    <ds:schemaRef ds:uri="http://purl.org/dc/terms/"/>
    <ds:schemaRef ds:uri="http://schemas.openxmlformats.org/package/2006/metadata/core-properties"/>
    <ds:schemaRef ds:uri="http://purl.org/dc/dcmitype/"/>
    <ds:schemaRef ds:uri="http://www.w3.org/XML/1998/namespace"/>
    <ds:schemaRef ds:uri="http://schemas.microsoft.com/office/2006/documentManagement/types"/>
    <ds:schemaRef ds:uri="http://purl.org/dc/elements/1.1/"/>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0</TotalTime>
  <Words>673</Words>
  <Application>Microsoft Office PowerPoint</Application>
  <PresentationFormat>On-screen Show (4:3)</PresentationFormat>
  <Paragraphs>68</Paragraphs>
  <Slides>17</Slides>
  <Notes>0</Notes>
  <HiddenSlides>15</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Default Design</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IAN</dc:creator>
  <cp:lastModifiedBy>oakesi01</cp:lastModifiedBy>
  <cp:revision>1071</cp:revision>
  <cp:lastPrinted>1601-01-01T00:00:00Z</cp:lastPrinted>
  <dcterms:created xsi:type="dcterms:W3CDTF">1601-01-01T00:00:00Z</dcterms:created>
  <dcterms:modified xsi:type="dcterms:W3CDTF">2012-06-29T10:22:59Z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