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81" r:id="rId5"/>
    <p:sldId id="524" r:id="rId6"/>
    <p:sldId id="509" r:id="rId7"/>
    <p:sldId id="525" r:id="rId8"/>
    <p:sldId id="526" r:id="rId9"/>
    <p:sldId id="527" r:id="rId10"/>
    <p:sldId id="528" r:id="rId11"/>
    <p:sldId id="529" r:id="rId12"/>
    <p:sldId id="530" r:id="rId13"/>
  </p:sldIdLst>
  <p:sldSz cx="9144000" cy="6858000" type="screen4x3"/>
  <p:notesSz cx="7102475" cy="10234613"/>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1D1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94" autoAdjust="0"/>
    <p:restoredTop sz="99757" autoAdjust="0"/>
  </p:normalViewPr>
  <p:slideViewPr>
    <p:cSldViewPr>
      <p:cViewPr>
        <p:scale>
          <a:sx n="77" d="100"/>
          <a:sy n="77" d="100"/>
        </p:scale>
        <p:origin x="-1290" y="12"/>
      </p:cViewPr>
      <p:guideLst>
        <p:guide orient="horz" pos="2160"/>
        <p:guide pos="2880"/>
      </p:guideLst>
    </p:cSldViewPr>
  </p:slideViewPr>
  <p:outlineViewPr>
    <p:cViewPr>
      <p:scale>
        <a:sx n="33" d="100"/>
        <a:sy n="33" d="100"/>
      </p:scale>
      <p:origin x="0" y="1182"/>
    </p:cViewPr>
  </p:outlineViewPr>
  <p:notesTextViewPr>
    <p:cViewPr>
      <p:scale>
        <a:sx n="100" d="100"/>
        <a:sy n="100" d="100"/>
      </p:scale>
      <p:origin x="0" y="0"/>
    </p:cViewPr>
  </p:notesTextViewPr>
  <p:sorterViewPr>
    <p:cViewPr>
      <p:scale>
        <a:sx n="66" d="100"/>
        <a:sy n="66" d="100"/>
      </p:scale>
      <p:origin x="0" y="921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3078163" cy="511175"/>
          </a:xfrm>
          <a:prstGeom prst="rect">
            <a:avLst/>
          </a:prstGeom>
          <a:noFill/>
          <a:ln w="9525">
            <a:noFill/>
            <a:miter lim="800000"/>
            <a:headEnd/>
            <a:tailEnd/>
          </a:ln>
          <a:effectLst/>
        </p:spPr>
        <p:txBody>
          <a:bodyPr vert="horz" wrap="square" lIns="99066" tIns="49533" rIns="99066" bIns="49533" numCol="1" anchor="t" anchorCtr="0" compatLnSpc="1">
            <a:prstTxWarp prst="textNoShape">
              <a:avLst/>
            </a:prstTxWarp>
          </a:bodyPr>
          <a:lstStyle>
            <a:lvl1pPr>
              <a:defRPr sz="1300"/>
            </a:lvl1pPr>
          </a:lstStyle>
          <a:p>
            <a:pPr>
              <a:defRPr/>
            </a:pPr>
            <a:endParaRPr lang="en-GB"/>
          </a:p>
        </p:txBody>
      </p:sp>
      <p:sp>
        <p:nvSpPr>
          <p:cNvPr id="72707" name="Rectangle 3"/>
          <p:cNvSpPr>
            <a:spLocks noGrp="1" noChangeArrowheads="1"/>
          </p:cNvSpPr>
          <p:nvPr>
            <p:ph type="dt" idx="1"/>
          </p:nvPr>
        </p:nvSpPr>
        <p:spPr bwMode="auto">
          <a:xfrm>
            <a:off x="4022725" y="0"/>
            <a:ext cx="3078163" cy="511175"/>
          </a:xfrm>
          <a:prstGeom prst="rect">
            <a:avLst/>
          </a:prstGeom>
          <a:noFill/>
          <a:ln w="9525">
            <a:noFill/>
            <a:miter lim="800000"/>
            <a:headEnd/>
            <a:tailEnd/>
          </a:ln>
          <a:effectLst/>
        </p:spPr>
        <p:txBody>
          <a:bodyPr vert="horz" wrap="square" lIns="99066" tIns="49533" rIns="99066" bIns="49533" numCol="1" anchor="t" anchorCtr="0" compatLnSpc="1">
            <a:prstTxWarp prst="textNoShape">
              <a:avLst/>
            </a:prstTxWarp>
          </a:bodyPr>
          <a:lstStyle>
            <a:lvl1pPr algn="r">
              <a:defRPr sz="1300"/>
            </a:lvl1pPr>
          </a:lstStyle>
          <a:p>
            <a:pPr>
              <a:defRPr/>
            </a:pPr>
            <a:endParaRPr lang="en-GB"/>
          </a:p>
        </p:txBody>
      </p:sp>
      <p:sp>
        <p:nvSpPr>
          <p:cNvPr id="37892" name="Rectangle 4"/>
          <p:cNvSpPr>
            <a:spLocks noGrp="1" noRot="1" noChangeAspect="1" noChangeArrowheads="1" noTextEdit="1"/>
          </p:cNvSpPr>
          <p:nvPr>
            <p:ph type="sldImg" idx="2"/>
          </p:nvPr>
        </p:nvSpPr>
        <p:spPr bwMode="auto">
          <a:xfrm>
            <a:off x="993775" y="768350"/>
            <a:ext cx="5114925" cy="3836988"/>
          </a:xfrm>
          <a:prstGeom prst="rect">
            <a:avLst/>
          </a:prstGeom>
          <a:noFill/>
          <a:ln w="9525">
            <a:solidFill>
              <a:srgbClr val="000000"/>
            </a:solidFill>
            <a:miter lim="800000"/>
            <a:headEnd/>
            <a:tailEnd/>
          </a:ln>
        </p:spPr>
      </p:sp>
      <p:sp>
        <p:nvSpPr>
          <p:cNvPr id="72709" name="Rectangle 5"/>
          <p:cNvSpPr>
            <a:spLocks noGrp="1" noChangeArrowheads="1"/>
          </p:cNvSpPr>
          <p:nvPr>
            <p:ph type="body" sz="quarter" idx="3"/>
          </p:nvPr>
        </p:nvSpPr>
        <p:spPr bwMode="auto">
          <a:xfrm>
            <a:off x="709613" y="4860925"/>
            <a:ext cx="5683250" cy="4605338"/>
          </a:xfrm>
          <a:prstGeom prst="rect">
            <a:avLst/>
          </a:prstGeom>
          <a:noFill/>
          <a:ln w="9525">
            <a:noFill/>
            <a:miter lim="800000"/>
            <a:headEnd/>
            <a:tailEnd/>
          </a:ln>
          <a:effectLst/>
        </p:spPr>
        <p:txBody>
          <a:bodyPr vert="horz" wrap="square" lIns="99066" tIns="49533" rIns="99066" bIns="49533"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72710" name="Rectangle 6"/>
          <p:cNvSpPr>
            <a:spLocks noGrp="1" noChangeArrowheads="1"/>
          </p:cNvSpPr>
          <p:nvPr>
            <p:ph type="ftr" sz="quarter" idx="4"/>
          </p:nvPr>
        </p:nvSpPr>
        <p:spPr bwMode="auto">
          <a:xfrm>
            <a:off x="0" y="9721850"/>
            <a:ext cx="3078163" cy="511175"/>
          </a:xfrm>
          <a:prstGeom prst="rect">
            <a:avLst/>
          </a:prstGeom>
          <a:noFill/>
          <a:ln w="9525">
            <a:noFill/>
            <a:miter lim="800000"/>
            <a:headEnd/>
            <a:tailEnd/>
          </a:ln>
          <a:effectLst/>
        </p:spPr>
        <p:txBody>
          <a:bodyPr vert="horz" wrap="square" lIns="99066" tIns="49533" rIns="99066" bIns="49533" numCol="1" anchor="b" anchorCtr="0" compatLnSpc="1">
            <a:prstTxWarp prst="textNoShape">
              <a:avLst/>
            </a:prstTxWarp>
          </a:bodyPr>
          <a:lstStyle>
            <a:lvl1pPr>
              <a:defRPr sz="1300"/>
            </a:lvl1pPr>
          </a:lstStyle>
          <a:p>
            <a:pPr>
              <a:defRPr/>
            </a:pPr>
            <a:endParaRPr lang="en-GB"/>
          </a:p>
        </p:txBody>
      </p:sp>
      <p:sp>
        <p:nvSpPr>
          <p:cNvPr id="72711" name="Rectangle 7"/>
          <p:cNvSpPr>
            <a:spLocks noGrp="1" noChangeArrowheads="1"/>
          </p:cNvSpPr>
          <p:nvPr>
            <p:ph type="sldNum" sz="quarter" idx="5"/>
          </p:nvPr>
        </p:nvSpPr>
        <p:spPr bwMode="auto">
          <a:xfrm>
            <a:off x="4022725" y="9721850"/>
            <a:ext cx="3078163" cy="511175"/>
          </a:xfrm>
          <a:prstGeom prst="rect">
            <a:avLst/>
          </a:prstGeom>
          <a:noFill/>
          <a:ln w="9525">
            <a:noFill/>
            <a:miter lim="800000"/>
            <a:headEnd/>
            <a:tailEnd/>
          </a:ln>
          <a:effectLst/>
        </p:spPr>
        <p:txBody>
          <a:bodyPr vert="horz" wrap="square" lIns="99066" tIns="49533" rIns="99066" bIns="49533" numCol="1" anchor="b" anchorCtr="0" compatLnSpc="1">
            <a:prstTxWarp prst="textNoShape">
              <a:avLst/>
            </a:prstTxWarp>
          </a:bodyPr>
          <a:lstStyle>
            <a:lvl1pPr algn="r">
              <a:defRPr sz="1300"/>
            </a:lvl1pPr>
          </a:lstStyle>
          <a:p>
            <a:pPr>
              <a:defRPr/>
            </a:pPr>
            <a:fld id="{6B29AD01-D67C-4E62-9FE0-7CE7FAB5AF8F}" type="slidenum">
              <a:rPr lang="en-GB"/>
              <a:pPr>
                <a:defRPr/>
              </a:pPr>
              <a:t>‹#›</a:t>
            </a:fld>
            <a:endParaRPr lang="en-GB"/>
          </a:p>
        </p:txBody>
      </p:sp>
    </p:spTree>
    <p:extLst>
      <p:ext uri="{BB962C8B-B14F-4D97-AF65-F5344CB8AC3E}">
        <p14:creationId xmlns:p14="http://schemas.microsoft.com/office/powerpoint/2010/main" xmlns="" val="40173064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7AE1C5F-0131-4B94-971F-A37251FCF020}" type="slidenum">
              <a:rPr lang="en-GB"/>
              <a:pPr>
                <a:defRPr/>
              </a:pPr>
              <a:t>‹#›</a:t>
            </a:fld>
            <a:endParaRPr lang="en-GB"/>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51CE874-D5DE-472A-A525-88000CE3F2E9}" type="slidenum">
              <a:rPr lang="en-GB"/>
              <a:pPr>
                <a:defRPr/>
              </a:pPr>
              <a:t>‹#›</a:t>
            </a:fld>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52F9810-B6BF-42A6-A52A-767EC93A8C92}" type="slidenum">
              <a:rPr lang="en-GB"/>
              <a:pPr>
                <a:defRPr/>
              </a:pPr>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B3E38C6C-8D21-4919-BA2A-FE33C15AB26E}" type="slidenum">
              <a:rPr lang="en-GB"/>
              <a:pPr>
                <a:defRPr/>
              </a:pPr>
              <a:t>‹#›</a:t>
            </a:fld>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DDD15884-744E-4C93-B7D2-6261C761060F}" type="slidenum">
              <a:rPr lang="en-GB"/>
              <a:pPr>
                <a:defRPr/>
              </a:pPr>
              <a:t>‹#›</a:t>
            </a:fld>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E40F1AA9-45A2-4EB2-943A-96F155DF0740}" type="slidenum">
              <a:rPr lang="en-GB"/>
              <a:pPr>
                <a:defRPr/>
              </a:pPr>
              <a:t>‹#›</a:t>
            </a:fld>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FF1418C6-A494-47CF-B596-38A99991EEF6}" type="slidenum">
              <a:rPr lang="en-GB"/>
              <a:pPr>
                <a:defRPr/>
              </a:pPr>
              <a:t>‹#›</a:t>
            </a:fld>
            <a:endParaRPr lang="en-GB"/>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DF09ABF4-CC7A-44C5-A002-4EB16AE4CB01}" type="slidenum">
              <a:rPr lang="en-GB"/>
              <a:pPr>
                <a:defRPr/>
              </a:pPr>
              <a:t>‹#›</a:t>
            </a:fld>
            <a:endParaRPr lang="en-GB"/>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929E83E6-117F-4F9E-9547-ECA963989DC7}" type="slidenum">
              <a:rPr lang="en-GB"/>
              <a:pPr>
                <a:defRPr/>
              </a:pPr>
              <a:t>‹#›</a:t>
            </a:fld>
            <a:endParaRPr lang="en-GB"/>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1A86D7D-69F1-40E7-B75C-0DBBD18B2459}" type="slidenum">
              <a:rPr lang="en-GB"/>
              <a:pPr>
                <a:defRPr/>
              </a:pPr>
              <a:t>‹#›</a:t>
            </a:fld>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4CEE9AD-60B8-4EB5-9F1F-ECB51FB5EFBF}" type="slidenum">
              <a:rPr lang="en-GB"/>
              <a:pPr>
                <a:defRPr/>
              </a:pPr>
              <a:t>‹#›</a:t>
            </a:fld>
            <a:endParaRPr lang="en-GB"/>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59A28C0-354C-48D6-9E95-C60AA25D4D9A}"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ChangeArrowheads="1"/>
          </p:cNvSpPr>
          <p:nvPr/>
        </p:nvSpPr>
        <p:spPr bwMode="auto">
          <a:xfrm>
            <a:off x="914400" y="228600"/>
            <a:ext cx="8229600" cy="708025"/>
          </a:xfrm>
          <a:prstGeom prst="rect">
            <a:avLst/>
          </a:prstGeom>
          <a:noFill/>
          <a:ln w="9525">
            <a:noFill/>
            <a:miter lim="800000"/>
            <a:headEnd/>
            <a:tailEnd/>
          </a:ln>
          <a:effectLst/>
        </p:spPr>
        <p:txBody>
          <a:bodyPr>
            <a:spAutoFit/>
          </a:bodyPr>
          <a:lstStyle/>
          <a:p>
            <a:pPr>
              <a:spcBef>
                <a:spcPct val="50000"/>
              </a:spcBef>
              <a:defRPr/>
            </a:pPr>
            <a:r>
              <a:rPr lang="en-GB" sz="1200" dirty="0"/>
              <a:t> </a:t>
            </a:r>
            <a:r>
              <a:rPr lang="en-GB" sz="1000" dirty="0"/>
              <a:t>                                          </a:t>
            </a:r>
            <a:r>
              <a:rPr lang="en-GB" sz="1600" b="1" u="sng" dirty="0">
                <a:solidFill>
                  <a:schemeClr val="accent2"/>
                </a:solidFill>
                <a:effectLst>
                  <a:outerShdw blurRad="38100" dist="38100" dir="2700000" algn="tl">
                    <a:srgbClr val="C0C0C0"/>
                  </a:outerShdw>
                </a:effectLst>
              </a:rPr>
              <a:t>Welcome to Mix2Win User Manual Version 1.0.10</a:t>
            </a:r>
          </a:p>
          <a:p>
            <a:pPr algn="ctr">
              <a:spcBef>
                <a:spcPct val="50000"/>
              </a:spcBef>
              <a:defRPr/>
            </a:pPr>
            <a:r>
              <a:rPr lang="en-GB" sz="1600" b="1" u="sng" dirty="0" smtClean="0">
                <a:solidFill>
                  <a:schemeClr val="accent2"/>
                </a:solidFill>
                <a:effectLst>
                  <a:outerShdw blurRad="38100" dist="38100" dir="2700000" algn="tl">
                    <a:srgbClr val="C0C0C0"/>
                  </a:outerShdw>
                </a:effectLst>
              </a:rPr>
              <a:t>Create Colour</a:t>
            </a:r>
            <a:endParaRPr lang="en-GB" sz="1600" b="1" u="sng" dirty="0">
              <a:solidFill>
                <a:schemeClr val="accent2"/>
              </a:solidFill>
              <a:effectLst>
                <a:outerShdw blurRad="38100" dist="38100" dir="2700000" algn="tl">
                  <a:srgbClr val="C0C0C0"/>
                </a:outerShdw>
              </a:effectLst>
            </a:endParaRPr>
          </a:p>
        </p:txBody>
      </p:sp>
      <p:pic>
        <p:nvPicPr>
          <p:cNvPr id="2051" name="Picture 37"/>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2052" name="Picture 38"/>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pic>
        <p:nvPicPr>
          <p:cNvPr id="7" name="Picture 6" descr="landingpage.JPG"/>
          <p:cNvPicPr>
            <a:picLocks noChangeAspect="1"/>
          </p:cNvPicPr>
          <p:nvPr/>
        </p:nvPicPr>
        <p:blipFill>
          <a:blip r:embed="rId4" cstate="print"/>
          <a:stretch>
            <a:fillRect/>
          </a:stretch>
        </p:blipFill>
        <p:spPr>
          <a:xfrm>
            <a:off x="1447800" y="990600"/>
            <a:ext cx="6400800" cy="4605071"/>
          </a:xfrm>
          <a:prstGeom prst="rect">
            <a:avLst/>
          </a:prstGeom>
          <a:ln>
            <a:solidFill>
              <a:schemeClr val="accent2"/>
            </a:solidFill>
          </a:ln>
        </p:spPr>
      </p:pic>
    </p:spTree>
  </p:cSld>
  <p:clrMapOvr>
    <a:masterClrMapping/>
  </p:clrMapOvr>
  <p:transition spd="med"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withEffect">
                                  <p:stCondLst>
                                    <p:cond delay="0"/>
                                  </p:stCondLst>
                                  <p:childTnLst>
                                    <p:set>
                                      <p:cBhvr>
                                        <p:cTn id="6" dur="1" fill="hold">
                                          <p:stCondLst>
                                            <p:cond delay="0"/>
                                          </p:stCondLst>
                                        </p:cTn>
                                        <p:tgtEl>
                                          <p:spTgt spid="29700">
                                            <p:txEl>
                                              <p:pRg st="0" end="0"/>
                                            </p:txEl>
                                          </p:spTgt>
                                        </p:tgtEl>
                                        <p:attrNameLst>
                                          <p:attrName>style.visibility</p:attrName>
                                        </p:attrNameLst>
                                      </p:cBhvr>
                                      <p:to>
                                        <p:strVal val="visible"/>
                                      </p:to>
                                    </p:set>
                                    <p:animEffect transition="in" filter="fade">
                                      <p:cBhvr>
                                        <p:cTn id="7" dur="770" decel="100000"/>
                                        <p:tgtEl>
                                          <p:spTgt spid="29700">
                                            <p:txEl>
                                              <p:pRg st="0" end="0"/>
                                            </p:txEl>
                                          </p:spTgt>
                                        </p:tgtEl>
                                      </p:cBhvr>
                                    </p:animEffect>
                                    <p:animScale>
                                      <p:cBhvr>
                                        <p:cTn id="8" dur="770" decel="100000"/>
                                        <p:tgtEl>
                                          <p:spTgt spid="29700">
                                            <p:txEl>
                                              <p:pRg st="0" end="0"/>
                                            </p:txEl>
                                          </p:spTgt>
                                        </p:tgtEl>
                                      </p:cBhvr>
                                      <p:from x="10000" y="10000"/>
                                      <p:to x="200000" y="450000"/>
                                    </p:animScale>
                                    <p:animScale>
                                      <p:cBhvr>
                                        <p:cTn id="9" dur="1230" accel="100000" fill="hold">
                                          <p:stCondLst>
                                            <p:cond delay="770"/>
                                          </p:stCondLst>
                                        </p:cTn>
                                        <p:tgtEl>
                                          <p:spTgt spid="29700">
                                            <p:txEl>
                                              <p:pRg st="0" end="0"/>
                                            </p:txEl>
                                          </p:spTgt>
                                        </p:tgtEl>
                                      </p:cBhvr>
                                      <p:from x="200000" y="450000"/>
                                      <p:to x="100000" y="100000"/>
                                    </p:animScale>
                                    <p:set>
                                      <p:cBhvr>
                                        <p:cTn id="10" dur="770" fill="hold"/>
                                        <p:tgtEl>
                                          <p:spTgt spid="29700">
                                            <p:txEl>
                                              <p:pRg st="0" end="0"/>
                                            </p:txEl>
                                          </p:spTgt>
                                        </p:tgtEl>
                                        <p:attrNameLst>
                                          <p:attrName>ppt_x</p:attrName>
                                        </p:attrNameLst>
                                      </p:cBhvr>
                                      <p:to>
                                        <p:strVal val="(0.5)"/>
                                      </p:to>
                                    </p:set>
                                    <p:anim from="(0.5)" to="(#ppt_x)" calcmode="lin" valueType="num">
                                      <p:cBhvr>
                                        <p:cTn id="11" dur="1230" accel="100000" fill="hold">
                                          <p:stCondLst>
                                            <p:cond delay="770"/>
                                          </p:stCondLst>
                                        </p:cTn>
                                        <p:tgtEl>
                                          <p:spTgt spid="29700">
                                            <p:txEl>
                                              <p:pRg st="0" end="0"/>
                                            </p:txEl>
                                          </p:spTgt>
                                        </p:tgtEl>
                                        <p:attrNameLst>
                                          <p:attrName>ppt_x</p:attrName>
                                        </p:attrNameLst>
                                      </p:cBhvr>
                                    </p:anim>
                                    <p:set>
                                      <p:cBhvr>
                                        <p:cTn id="12" dur="770" fill="hold"/>
                                        <p:tgtEl>
                                          <p:spTgt spid="29700">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29700">
                                            <p:txEl>
                                              <p:pRg st="0" end="0"/>
                                            </p:txEl>
                                          </p:spTgt>
                                        </p:tgtEl>
                                        <p:attrNameLst>
                                          <p:attrName>ppt_y</p:attrName>
                                        </p:attrNameLst>
                                      </p:cBhvr>
                                    </p:anim>
                                  </p:childTnLst>
                                </p:cTn>
                              </p:par>
                              <p:par>
                                <p:cTn id="14" presetID="51" presetClass="entr" presetSubtype="0" fill="hold" nodeType="withEffect">
                                  <p:stCondLst>
                                    <p:cond delay="0"/>
                                  </p:stCondLst>
                                  <p:childTnLst>
                                    <p:set>
                                      <p:cBhvr>
                                        <p:cTn id="15" dur="1" fill="hold">
                                          <p:stCondLst>
                                            <p:cond delay="0"/>
                                          </p:stCondLst>
                                        </p:cTn>
                                        <p:tgtEl>
                                          <p:spTgt spid="29700">
                                            <p:txEl>
                                              <p:pRg st="1" end="1"/>
                                            </p:txEl>
                                          </p:spTgt>
                                        </p:tgtEl>
                                        <p:attrNameLst>
                                          <p:attrName>style.visibility</p:attrName>
                                        </p:attrNameLst>
                                      </p:cBhvr>
                                      <p:to>
                                        <p:strVal val="visible"/>
                                      </p:to>
                                    </p:set>
                                    <p:animEffect transition="in" filter="fade">
                                      <p:cBhvr>
                                        <p:cTn id="16" dur="770" decel="100000"/>
                                        <p:tgtEl>
                                          <p:spTgt spid="29700">
                                            <p:txEl>
                                              <p:pRg st="1" end="1"/>
                                            </p:txEl>
                                          </p:spTgt>
                                        </p:tgtEl>
                                      </p:cBhvr>
                                    </p:animEffect>
                                    <p:animScale>
                                      <p:cBhvr>
                                        <p:cTn id="17" dur="770" decel="100000"/>
                                        <p:tgtEl>
                                          <p:spTgt spid="29700">
                                            <p:txEl>
                                              <p:pRg st="1" end="1"/>
                                            </p:txEl>
                                          </p:spTgt>
                                        </p:tgtEl>
                                      </p:cBhvr>
                                      <p:from x="10000" y="10000"/>
                                      <p:to x="200000" y="450000"/>
                                    </p:animScale>
                                    <p:animScale>
                                      <p:cBhvr>
                                        <p:cTn id="18" dur="1230" accel="100000" fill="hold">
                                          <p:stCondLst>
                                            <p:cond delay="770"/>
                                          </p:stCondLst>
                                        </p:cTn>
                                        <p:tgtEl>
                                          <p:spTgt spid="29700">
                                            <p:txEl>
                                              <p:pRg st="1" end="1"/>
                                            </p:txEl>
                                          </p:spTgt>
                                        </p:tgtEl>
                                      </p:cBhvr>
                                      <p:from x="200000" y="450000"/>
                                      <p:to x="100000" y="100000"/>
                                    </p:animScale>
                                    <p:set>
                                      <p:cBhvr>
                                        <p:cTn id="19" dur="770" fill="hold"/>
                                        <p:tgtEl>
                                          <p:spTgt spid="29700">
                                            <p:txEl>
                                              <p:pRg st="1" end="1"/>
                                            </p:txEl>
                                          </p:spTgt>
                                        </p:tgtEl>
                                        <p:attrNameLst>
                                          <p:attrName>ppt_x</p:attrName>
                                        </p:attrNameLst>
                                      </p:cBhvr>
                                      <p:to>
                                        <p:strVal val="(0.5)"/>
                                      </p:to>
                                    </p:set>
                                    <p:anim from="(0.5)" to="(#ppt_x)" calcmode="lin" valueType="num">
                                      <p:cBhvr>
                                        <p:cTn id="20" dur="1230" accel="100000" fill="hold">
                                          <p:stCondLst>
                                            <p:cond delay="770"/>
                                          </p:stCondLst>
                                        </p:cTn>
                                        <p:tgtEl>
                                          <p:spTgt spid="29700">
                                            <p:txEl>
                                              <p:pRg st="1" end="1"/>
                                            </p:txEl>
                                          </p:spTgt>
                                        </p:tgtEl>
                                        <p:attrNameLst>
                                          <p:attrName>ppt_x</p:attrName>
                                        </p:attrNameLst>
                                      </p:cBhvr>
                                    </p:anim>
                                    <p:set>
                                      <p:cBhvr>
                                        <p:cTn id="21" dur="770" fill="hold"/>
                                        <p:tgtEl>
                                          <p:spTgt spid="29700">
                                            <p:txEl>
                                              <p:pRg st="1" end="1"/>
                                            </p:txEl>
                                          </p:spTgt>
                                        </p:tgtEl>
                                        <p:attrNameLst>
                                          <p:attrName>ppt_y</p:attrName>
                                        </p:attrNameLst>
                                      </p:cBhvr>
                                      <p:to>
                                        <p:strVal val="(#ppt_y+0.4)"/>
                                      </p:to>
                                    </p:set>
                                    <p:anim from="(#ppt_y+0.4)" to="(#ppt_y)" calcmode="lin" valueType="num">
                                      <p:cBhvr>
                                        <p:cTn id="22" dur="1230" accel="100000" fill="hold">
                                          <p:stCondLst>
                                            <p:cond delay="770"/>
                                          </p:stCondLst>
                                        </p:cTn>
                                        <p:tgtEl>
                                          <p:spTgt spid="29700">
                                            <p:txEl>
                                              <p:pRg st="1" end="1"/>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0" y="381000"/>
            <a:ext cx="9144000" cy="338554"/>
          </a:xfrm>
          <a:prstGeom prst="rect">
            <a:avLst/>
          </a:prstGeom>
          <a:noFill/>
          <a:ln w="9525">
            <a:noFill/>
            <a:miter lim="800000"/>
            <a:headEnd/>
            <a:tailEnd/>
          </a:ln>
        </p:spPr>
        <p:txBody>
          <a:bodyPr wrap="square">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Create Colour – starting the function</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05000" y="5288340"/>
            <a:ext cx="6477000" cy="1569660"/>
          </a:xfrm>
          <a:prstGeom prst="rect">
            <a:avLst/>
          </a:prstGeom>
          <a:no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Click the reset button or press F11 to return to the start screen (as shown).</a:t>
            </a:r>
          </a:p>
          <a:p>
            <a:pPr>
              <a:spcBef>
                <a:spcPct val="50000"/>
              </a:spcBef>
            </a:pPr>
            <a:r>
              <a:rPr lang="en-GB" sz="1600" dirty="0" smtClean="0">
                <a:solidFill>
                  <a:schemeClr val="accent2"/>
                </a:solidFill>
              </a:rPr>
              <a:t>Use the left and right buttons to find the Create button and click or centre the button and press enter.</a:t>
            </a:r>
          </a:p>
          <a:p>
            <a:pPr>
              <a:spcBef>
                <a:spcPct val="50000"/>
              </a:spcBef>
            </a:pPr>
            <a:r>
              <a:rPr lang="en-GB" sz="1600" dirty="0" smtClean="0">
                <a:solidFill>
                  <a:schemeClr val="accent2"/>
                </a:solidFill>
              </a:rPr>
              <a:t>Alternatively press F7 (Advanced). then F3 (Create).</a:t>
            </a:r>
            <a:endParaRPr lang="en-GB" sz="1600" dirty="0">
              <a:solidFill>
                <a:schemeClr val="accent2"/>
              </a:solidFill>
            </a:endParaRPr>
          </a:p>
        </p:txBody>
      </p:sp>
      <p:pic>
        <p:nvPicPr>
          <p:cNvPr id="15" name="Picture 14" descr="createcolormain.JPG"/>
          <p:cNvPicPr>
            <a:picLocks noChangeAspect="1"/>
          </p:cNvPicPr>
          <p:nvPr/>
        </p:nvPicPr>
        <p:blipFill>
          <a:blip r:embed="rId4" cstate="print"/>
          <a:stretch>
            <a:fillRect/>
          </a:stretch>
        </p:blipFill>
        <p:spPr>
          <a:xfrm>
            <a:off x="1066800" y="838200"/>
            <a:ext cx="7299883" cy="4289152"/>
          </a:xfrm>
          <a:prstGeom prst="rect">
            <a:avLst/>
          </a:prstGeom>
          <a:ln>
            <a:solidFill>
              <a:schemeClr val="accent2"/>
            </a:solidFill>
          </a:ln>
        </p:spPr>
      </p:pic>
      <p:sp>
        <p:nvSpPr>
          <p:cNvPr id="13" name="Line 13"/>
          <p:cNvSpPr>
            <a:spLocks noChangeShapeType="1"/>
          </p:cNvSpPr>
          <p:nvPr/>
        </p:nvSpPr>
        <p:spPr bwMode="auto">
          <a:xfrm flipV="1">
            <a:off x="1219200" y="4495800"/>
            <a:ext cx="838200" cy="228600"/>
          </a:xfrm>
          <a:prstGeom prst="line">
            <a:avLst/>
          </a:prstGeom>
          <a:noFill/>
          <a:ln w="12700">
            <a:solidFill>
              <a:schemeClr val="tx1"/>
            </a:solidFill>
            <a:round/>
            <a:headEnd/>
            <a:tailEnd type="triangle" w="med" len="med"/>
          </a:ln>
        </p:spPr>
        <p:txBody>
          <a:bodyPr/>
          <a:lstStyle/>
          <a:p>
            <a:endParaRPr lang="en-US" dirty="0"/>
          </a:p>
        </p:txBody>
      </p:sp>
      <p:sp>
        <p:nvSpPr>
          <p:cNvPr id="8" name="Text Box 8"/>
          <p:cNvSpPr txBox="1">
            <a:spLocks noChangeArrowheads="1"/>
          </p:cNvSpPr>
          <p:nvPr/>
        </p:nvSpPr>
        <p:spPr bwMode="auto">
          <a:xfrm>
            <a:off x="152400" y="4495800"/>
            <a:ext cx="1143000" cy="584775"/>
          </a:xfrm>
          <a:prstGeom prst="rect">
            <a:avLst/>
          </a:prstGeom>
          <a:solidFill>
            <a:schemeClr val="accent1"/>
          </a:solid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Create Button</a:t>
            </a:r>
            <a:endParaRPr lang="en-GB" sz="1600" dirty="0">
              <a:solidFill>
                <a:schemeClr val="accent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childTnLst>
                          </p:cTn>
                        </p:par>
                        <p:par>
                          <p:cTn id="13" fill="hold">
                            <p:stCondLst>
                              <p:cond delay="203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8"/>
                                        </p:tgtEl>
                                        <p:attrNameLst>
                                          <p:attrName>style.visibility</p:attrName>
                                        </p:attrNameLst>
                                      </p:cBhvr>
                                      <p:to>
                                        <p:strVal val="visible"/>
                                      </p:to>
                                    </p:set>
                                    <p:anim calcmode="discrete" valueType="clr">
                                      <p:cBhvr override="childStyle">
                                        <p:cTn id="16"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8"/>
                                        </p:tgtEl>
                                        <p:attrNameLst>
                                          <p:attrName>fillcolor</p:attrName>
                                        </p:attrNameLst>
                                      </p:cBhvr>
                                      <p:tavLst>
                                        <p:tav tm="0">
                                          <p:val>
                                            <p:clrVal>
                                              <a:schemeClr val="accent2"/>
                                            </p:clrVal>
                                          </p:val>
                                        </p:tav>
                                        <p:tav tm="50000">
                                          <p:val>
                                            <p:clrVal>
                                              <a:schemeClr val="hlink"/>
                                            </p:clrVal>
                                          </p:val>
                                        </p:tav>
                                      </p:tavLst>
                                    </p:anim>
                                    <p:set>
                                      <p:cBhvr>
                                        <p:cTn id="18" dur="80"/>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Create Colour Step 1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Brand/Product Selection</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600"/>
            <a:ext cx="6477000" cy="1077218"/>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Use the up and down arrows to scroll through the list and double click on the desired product line or highlight the desired product line and click enter. Part or all of the product name can also be typed in the Product box to refine the list.</a:t>
            </a:r>
            <a:endParaRPr lang="en-GB" sz="1600"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dirty="0"/>
          </a:p>
        </p:txBody>
      </p:sp>
      <p:pic>
        <p:nvPicPr>
          <p:cNvPr id="10" name="Picture 9" descr="createcolorchooseproduct.JPG"/>
          <p:cNvPicPr>
            <a:picLocks noChangeAspect="1"/>
          </p:cNvPicPr>
          <p:nvPr/>
        </p:nvPicPr>
        <p:blipFill>
          <a:blip r:embed="rId4" cstate="print"/>
          <a:stretch>
            <a:fillRect/>
          </a:stretch>
        </p:blipFill>
        <p:spPr>
          <a:xfrm>
            <a:off x="762000" y="914400"/>
            <a:ext cx="7696200" cy="4572000"/>
          </a:xfrm>
          <a:prstGeom prst="rect">
            <a:avLst/>
          </a:prstGeom>
          <a:ln>
            <a:solidFill>
              <a:schemeClr val="accent2"/>
            </a:solidFill>
          </a:ln>
        </p:spPr>
      </p:pic>
      <p:sp>
        <p:nvSpPr>
          <p:cNvPr id="14" name="Line 13"/>
          <p:cNvSpPr>
            <a:spLocks noChangeShapeType="1"/>
          </p:cNvSpPr>
          <p:nvPr/>
        </p:nvSpPr>
        <p:spPr bwMode="auto">
          <a:xfrm flipH="1">
            <a:off x="3505200" y="3429000"/>
            <a:ext cx="3733800" cy="762000"/>
          </a:xfrm>
          <a:prstGeom prst="line">
            <a:avLst/>
          </a:prstGeom>
          <a:noFill/>
          <a:ln w="12700">
            <a:solidFill>
              <a:schemeClr val="tx1"/>
            </a:solidFill>
            <a:round/>
            <a:headEnd/>
            <a:tailEnd type="triangle" w="med" len="med"/>
          </a:ln>
        </p:spPr>
        <p:txBody>
          <a:bodyPr/>
          <a:lstStyle/>
          <a:p>
            <a:endParaRPr lang="en-US" dirty="0"/>
          </a:p>
        </p:txBody>
      </p:sp>
      <p:sp>
        <p:nvSpPr>
          <p:cNvPr id="15" name="Text Box 8"/>
          <p:cNvSpPr txBox="1">
            <a:spLocks noChangeArrowheads="1"/>
          </p:cNvSpPr>
          <p:nvPr/>
        </p:nvSpPr>
        <p:spPr bwMode="auto">
          <a:xfrm>
            <a:off x="7239000" y="2209800"/>
            <a:ext cx="1676400" cy="2431435"/>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Product and Brand Selection list. </a:t>
            </a:r>
          </a:p>
          <a:p>
            <a:pPr>
              <a:spcBef>
                <a:spcPct val="50000"/>
              </a:spcBef>
            </a:pPr>
            <a:r>
              <a:rPr lang="en-GB" sz="1600" dirty="0" smtClean="0">
                <a:solidFill>
                  <a:schemeClr val="accent2"/>
                </a:solidFill>
              </a:rPr>
              <a:t>This list is a display of all Brands and Products available on this installation</a:t>
            </a:r>
            <a:endParaRPr lang="en-GB" sz="1600" dirty="0">
              <a:solidFill>
                <a:schemeClr val="accent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childTnLst>
                          </p:cTn>
                        </p:par>
                        <p:par>
                          <p:cTn id="16" fill="hold">
                            <p:stCondLst>
                              <p:cond delay="205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15"/>
                                        </p:tgtEl>
                                        <p:attrNameLst>
                                          <p:attrName>style.visibility</p:attrName>
                                        </p:attrNameLst>
                                      </p:cBhvr>
                                      <p:to>
                                        <p:strVal val="visible"/>
                                      </p:to>
                                    </p:set>
                                    <p:anim calcmode="discrete" valueType="clr">
                                      <p:cBhvr override="childStyle">
                                        <p:cTn id="19"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5"/>
                                        </p:tgtEl>
                                        <p:attrNameLst>
                                          <p:attrName>fillcolor</p:attrName>
                                        </p:attrNameLst>
                                      </p:cBhvr>
                                      <p:tavLst>
                                        <p:tav tm="0">
                                          <p:val>
                                            <p:clrVal>
                                              <a:schemeClr val="accent2"/>
                                            </p:clrVal>
                                          </p:val>
                                        </p:tav>
                                        <p:tav tm="50000">
                                          <p:val>
                                            <p:clrVal>
                                              <a:schemeClr val="hlink"/>
                                            </p:clrVal>
                                          </p:val>
                                        </p:tav>
                                      </p:tavLst>
                                    </p:anim>
                                    <p:set>
                                      <p:cBhvr>
                                        <p:cTn id="21" dur="80"/>
                                        <p:tgtEl>
                                          <p:spTgt spid="1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8" name="Picture 3"/>
          <p:cNvPicPr>
            <a:picLocks noChangeAspect="1" noChangeArrowheads="1"/>
          </p:cNvPicPr>
          <p:nvPr/>
        </p:nvPicPr>
        <p:blipFill>
          <a:blip r:embed="rId2" cstate="print"/>
          <a:srcRect/>
          <a:stretch>
            <a:fillRect/>
          </a:stretch>
        </p:blipFill>
        <p:spPr bwMode="auto">
          <a:xfrm>
            <a:off x="0" y="5495925"/>
            <a:ext cx="1933575" cy="1362075"/>
          </a:xfrm>
          <a:prstGeom prst="rect">
            <a:avLst/>
          </a:prstGeom>
          <a:noFill/>
          <a:ln w="9525">
            <a:noFill/>
            <a:miter lim="800000"/>
            <a:headEnd/>
            <a:tailEnd/>
          </a:ln>
        </p:spPr>
      </p:pic>
      <p:pic>
        <p:nvPicPr>
          <p:cNvPr id="159747" name="Picture 2"/>
          <p:cNvPicPr>
            <a:picLocks noChangeAspect="1" noChangeArrowheads="1"/>
          </p:cNvPicPr>
          <p:nvPr/>
        </p:nvPicPr>
        <p:blipFill>
          <a:blip r:embed="rId3" cstate="print"/>
          <a:srcRect/>
          <a:stretch>
            <a:fillRect/>
          </a:stretch>
        </p:blipFill>
        <p:spPr bwMode="auto">
          <a:xfrm>
            <a:off x="0" y="0"/>
            <a:ext cx="1866900" cy="942975"/>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62000" y="913413"/>
            <a:ext cx="7696200" cy="458251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solidFill>
                  <a:srgbClr val="000000"/>
                </a:solidFill>
              </a:rPr>
              <a:t>   </a:t>
            </a:r>
            <a:r>
              <a:rPr lang="en-US" sz="1600" b="1" u="sng" dirty="0" smtClean="0">
                <a:solidFill>
                  <a:srgbClr val="333399"/>
                </a:solidFill>
                <a:effectLst>
                  <a:outerShdw blurRad="38100" dist="38100" dir="2700000" algn="tl">
                    <a:srgbClr val="C0C0C0"/>
                  </a:outerShdw>
                </a:effectLst>
              </a:rPr>
              <a:t>Create Colour Step 2  </a:t>
            </a:r>
            <a:r>
              <a:rPr lang="en-US" sz="1600" b="1" u="sng" dirty="0">
                <a:solidFill>
                  <a:srgbClr val="333399"/>
                </a:solidFill>
                <a:effectLst>
                  <a:outerShdw blurRad="38100" dist="38100" dir="2700000" algn="tl">
                    <a:srgbClr val="C0C0C0"/>
                  </a:outerShdw>
                </a:effectLst>
              </a:rPr>
              <a:t>–  </a:t>
            </a:r>
            <a:r>
              <a:rPr lang="en-US" sz="1600" b="1" u="sng" dirty="0" smtClean="0">
                <a:solidFill>
                  <a:srgbClr val="333399"/>
                </a:solidFill>
                <a:effectLst>
                  <a:outerShdw blurRad="38100" dist="38100" dir="2700000" algn="tl">
                    <a:srgbClr val="C0C0C0"/>
                  </a:outerShdw>
                </a:effectLst>
              </a:rPr>
              <a:t>Base Selection</a:t>
            </a:r>
            <a:endParaRPr lang="en-US" sz="1600" b="1" u="sng" dirty="0">
              <a:solidFill>
                <a:srgbClr val="333399"/>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600"/>
            <a:ext cx="6477000" cy="1077218"/>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rgbClr val="333399"/>
                </a:solidFill>
              </a:rPr>
              <a:t>Use the up and down arrows to scroll through the list and double click on the desired Base or highlight the desired Base and click enter. Part or all of the Base name can also be typed in the </a:t>
            </a:r>
            <a:r>
              <a:rPr lang="en-GB" sz="1600" dirty="0">
                <a:solidFill>
                  <a:srgbClr val="333399"/>
                </a:solidFill>
              </a:rPr>
              <a:t>s</a:t>
            </a:r>
            <a:r>
              <a:rPr lang="en-GB" sz="1600" dirty="0" smtClean="0">
                <a:solidFill>
                  <a:srgbClr val="333399"/>
                </a:solidFill>
              </a:rPr>
              <a:t>earch box to refine the list.</a:t>
            </a:r>
            <a:endParaRPr lang="en-GB" sz="1600" dirty="0">
              <a:solidFill>
                <a:srgbClr val="333399"/>
              </a:solidFill>
            </a:endParaRPr>
          </a:p>
        </p:txBody>
      </p:sp>
      <p:sp>
        <p:nvSpPr>
          <p:cNvPr id="14" name="Line 13"/>
          <p:cNvSpPr>
            <a:spLocks noChangeShapeType="1"/>
          </p:cNvSpPr>
          <p:nvPr/>
        </p:nvSpPr>
        <p:spPr bwMode="auto">
          <a:xfrm flipH="1">
            <a:off x="1752600" y="3429000"/>
            <a:ext cx="5486400" cy="473571"/>
          </a:xfrm>
          <a:prstGeom prst="line">
            <a:avLst/>
          </a:prstGeom>
          <a:noFill/>
          <a:ln w="12700">
            <a:solidFill>
              <a:schemeClr val="tx1"/>
            </a:solidFill>
            <a:round/>
            <a:headEnd/>
            <a:tailEnd type="triangle" w="med" len="med"/>
          </a:ln>
        </p:spPr>
        <p:txBody>
          <a:bodyPr/>
          <a:lstStyle/>
          <a:p>
            <a:endParaRPr lang="en-US" dirty="0">
              <a:solidFill>
                <a:srgbClr val="000000"/>
              </a:solidFill>
            </a:endParaRPr>
          </a:p>
        </p:txBody>
      </p:sp>
      <p:sp>
        <p:nvSpPr>
          <p:cNvPr id="15" name="Text Box 8"/>
          <p:cNvSpPr txBox="1">
            <a:spLocks noChangeArrowheads="1"/>
          </p:cNvSpPr>
          <p:nvPr/>
        </p:nvSpPr>
        <p:spPr bwMode="auto">
          <a:xfrm>
            <a:off x="7239000" y="2209800"/>
            <a:ext cx="1676400" cy="1692771"/>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rgbClr val="333399"/>
                </a:solidFill>
              </a:rPr>
              <a:t>Base Selection List</a:t>
            </a:r>
          </a:p>
          <a:p>
            <a:pPr>
              <a:spcBef>
                <a:spcPct val="50000"/>
              </a:spcBef>
            </a:pPr>
            <a:r>
              <a:rPr lang="en-GB" sz="1600" dirty="0" smtClean="0">
                <a:solidFill>
                  <a:srgbClr val="333399"/>
                </a:solidFill>
              </a:rPr>
              <a:t>Select the base from the available options</a:t>
            </a:r>
            <a:endParaRPr lang="en-GB" sz="1600" dirty="0">
              <a:solidFill>
                <a:srgbClr val="333399"/>
              </a:solidFill>
            </a:endParaRPr>
          </a:p>
        </p:txBody>
      </p:sp>
    </p:spTree>
    <p:extLst>
      <p:ext uri="{BB962C8B-B14F-4D97-AF65-F5344CB8AC3E}">
        <p14:creationId xmlns:p14="http://schemas.microsoft.com/office/powerpoint/2010/main" xmlns="" val="3566757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childTnLst>
                                </p:cTn>
                              </p:par>
                            </p:childTnLst>
                          </p:cTn>
                        </p:par>
                        <p:par>
                          <p:cTn id="13" fill="hold">
                            <p:stCondLst>
                              <p:cond delay="187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15"/>
                                        </p:tgtEl>
                                        <p:attrNameLst>
                                          <p:attrName>style.visibility</p:attrName>
                                        </p:attrNameLst>
                                      </p:cBhvr>
                                      <p:to>
                                        <p:strVal val="visible"/>
                                      </p:to>
                                    </p:set>
                                    <p:anim calcmode="discrete" valueType="clr">
                                      <p:cBhvr override="childStyle">
                                        <p:cTn id="16"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15"/>
                                        </p:tgtEl>
                                        <p:attrNameLst>
                                          <p:attrName>fillcolor</p:attrName>
                                        </p:attrNameLst>
                                      </p:cBhvr>
                                      <p:tavLst>
                                        <p:tav tm="0">
                                          <p:val>
                                            <p:clrVal>
                                              <a:schemeClr val="accent2"/>
                                            </p:clrVal>
                                          </p:val>
                                        </p:tav>
                                        <p:tav tm="50000">
                                          <p:val>
                                            <p:clrVal>
                                              <a:schemeClr val="hlink"/>
                                            </p:clrVal>
                                          </p:val>
                                        </p:tav>
                                      </p:tavLst>
                                    </p:anim>
                                    <p:set>
                                      <p:cBhvr>
                                        <p:cTn id="18" dur="80"/>
                                        <p:tgtEl>
                                          <p:spTgt spid="1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solidFill>
                  <a:srgbClr val="000000"/>
                </a:solidFill>
              </a:rPr>
              <a:t>   </a:t>
            </a:r>
            <a:r>
              <a:rPr lang="en-US" sz="1600" b="1" u="sng" dirty="0" smtClean="0">
                <a:solidFill>
                  <a:srgbClr val="333399"/>
                </a:solidFill>
                <a:effectLst>
                  <a:outerShdw blurRad="38100" dist="38100" dir="2700000" algn="tl">
                    <a:srgbClr val="C0C0C0"/>
                  </a:outerShdw>
                </a:effectLst>
              </a:rPr>
              <a:t>Create Colour Step 3  </a:t>
            </a:r>
            <a:r>
              <a:rPr lang="en-US" sz="1600" b="1" u="sng" dirty="0">
                <a:solidFill>
                  <a:srgbClr val="333399"/>
                </a:solidFill>
                <a:effectLst>
                  <a:outerShdw blurRad="38100" dist="38100" dir="2700000" algn="tl">
                    <a:srgbClr val="C0C0C0"/>
                  </a:outerShdw>
                </a:effectLst>
              </a:rPr>
              <a:t>–  </a:t>
            </a:r>
            <a:r>
              <a:rPr lang="en-US" sz="1600" b="1" u="sng" dirty="0" smtClean="0">
                <a:solidFill>
                  <a:srgbClr val="333399"/>
                </a:solidFill>
                <a:effectLst>
                  <a:outerShdw blurRad="38100" dist="38100" dir="2700000" algn="tl">
                    <a:srgbClr val="C0C0C0"/>
                  </a:outerShdw>
                </a:effectLst>
              </a:rPr>
              <a:t>Can Size Selection</a:t>
            </a:r>
            <a:endParaRPr lang="en-US" sz="1600" b="1" u="sng" dirty="0">
              <a:solidFill>
                <a:srgbClr val="333399"/>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600"/>
            <a:ext cx="6477000" cy="1077218"/>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rgbClr val="333399"/>
                </a:solidFill>
              </a:rPr>
              <a:t>Use the up and down arrows to scroll through the list and double click on the desired Can Size or highlight the desired Can Size and click enter. Note. This selection is for the Can Size of the formula not the Can Size to be dispensed, normally this is 1L</a:t>
            </a:r>
            <a:endParaRPr lang="en-GB" sz="1600" dirty="0">
              <a:solidFill>
                <a:srgbClr val="333399"/>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dirty="0">
              <a:solidFill>
                <a:srgbClr val="000000"/>
              </a:solidFill>
            </a:endParaRP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57280" y="959243"/>
            <a:ext cx="7696200" cy="454342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Text Box 8"/>
          <p:cNvSpPr txBox="1">
            <a:spLocks noChangeArrowheads="1"/>
          </p:cNvSpPr>
          <p:nvPr/>
        </p:nvSpPr>
        <p:spPr bwMode="auto">
          <a:xfrm>
            <a:off x="7239000" y="2209800"/>
            <a:ext cx="1676400" cy="1692771"/>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rgbClr val="333399"/>
                </a:solidFill>
              </a:rPr>
              <a:t>Can Size Selection</a:t>
            </a:r>
          </a:p>
          <a:p>
            <a:pPr>
              <a:spcBef>
                <a:spcPct val="50000"/>
              </a:spcBef>
            </a:pPr>
            <a:r>
              <a:rPr lang="en-GB" sz="1600" dirty="0" smtClean="0">
                <a:solidFill>
                  <a:srgbClr val="333399"/>
                </a:solidFill>
              </a:rPr>
              <a:t>Select the Can Size from the available options</a:t>
            </a:r>
            <a:endParaRPr lang="en-GB" sz="1600" dirty="0">
              <a:solidFill>
                <a:srgbClr val="333399"/>
              </a:solidFill>
            </a:endParaRPr>
          </a:p>
        </p:txBody>
      </p:sp>
      <p:sp>
        <p:nvSpPr>
          <p:cNvPr id="14" name="Line 13"/>
          <p:cNvSpPr>
            <a:spLocks noChangeShapeType="1"/>
          </p:cNvSpPr>
          <p:nvPr/>
        </p:nvSpPr>
        <p:spPr bwMode="auto">
          <a:xfrm flipH="1">
            <a:off x="1866900" y="3429001"/>
            <a:ext cx="5372100" cy="304800"/>
          </a:xfrm>
          <a:prstGeom prst="line">
            <a:avLst/>
          </a:prstGeom>
          <a:noFill/>
          <a:ln w="12700">
            <a:solidFill>
              <a:schemeClr val="tx1"/>
            </a:solidFill>
            <a:round/>
            <a:headEnd/>
            <a:tailEnd type="triangle" w="med" len="med"/>
          </a:ln>
        </p:spPr>
        <p:txBody>
          <a:bodyPr/>
          <a:lstStyle/>
          <a:p>
            <a:endParaRPr lang="en-US" dirty="0">
              <a:solidFill>
                <a:srgbClr val="000000"/>
              </a:solidFill>
            </a:endParaRPr>
          </a:p>
        </p:txBody>
      </p:sp>
    </p:spTree>
    <p:extLst>
      <p:ext uri="{BB962C8B-B14F-4D97-AF65-F5344CB8AC3E}">
        <p14:creationId xmlns:p14="http://schemas.microsoft.com/office/powerpoint/2010/main" xmlns="" val="28394669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childTnLst>
                          </p:cTn>
                        </p:par>
                        <p:par>
                          <p:cTn id="16" fill="hold">
                            <p:stCondLst>
                              <p:cond delay="215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15"/>
                                        </p:tgtEl>
                                        <p:attrNameLst>
                                          <p:attrName>style.visibility</p:attrName>
                                        </p:attrNameLst>
                                      </p:cBhvr>
                                      <p:to>
                                        <p:strVal val="visible"/>
                                      </p:to>
                                    </p:set>
                                    <p:anim calcmode="discrete" valueType="clr">
                                      <p:cBhvr override="childStyle">
                                        <p:cTn id="19"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5"/>
                                        </p:tgtEl>
                                        <p:attrNameLst>
                                          <p:attrName>fillcolor</p:attrName>
                                        </p:attrNameLst>
                                      </p:cBhvr>
                                      <p:tavLst>
                                        <p:tav tm="0">
                                          <p:val>
                                            <p:clrVal>
                                              <a:schemeClr val="accent2"/>
                                            </p:clrVal>
                                          </p:val>
                                        </p:tav>
                                        <p:tav tm="50000">
                                          <p:val>
                                            <p:clrVal>
                                              <a:schemeClr val="hlink"/>
                                            </p:clrVal>
                                          </p:val>
                                        </p:tav>
                                      </p:tavLst>
                                    </p:anim>
                                    <p:set>
                                      <p:cBhvr>
                                        <p:cTn id="21" dur="80"/>
                                        <p:tgtEl>
                                          <p:spTgt spid="1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8" name="Picture 3"/>
          <p:cNvPicPr>
            <a:picLocks noChangeAspect="1" noChangeArrowheads="1"/>
          </p:cNvPicPr>
          <p:nvPr/>
        </p:nvPicPr>
        <p:blipFill>
          <a:blip r:embed="rId2" cstate="print"/>
          <a:srcRect/>
          <a:stretch>
            <a:fillRect/>
          </a:stretch>
        </p:blipFill>
        <p:spPr bwMode="auto">
          <a:xfrm>
            <a:off x="0" y="5495925"/>
            <a:ext cx="1933575" cy="1362075"/>
          </a:xfrm>
          <a:prstGeom prst="rect">
            <a:avLst/>
          </a:prstGeom>
          <a:noFill/>
          <a:ln w="9525">
            <a:noFill/>
            <a:miter lim="800000"/>
            <a:headEnd/>
            <a:tailEnd/>
          </a:ln>
        </p:spPr>
      </p:pic>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7280" y="965447"/>
            <a:ext cx="7696200" cy="453047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9747" name="Picture 2"/>
          <p:cNvPicPr>
            <a:picLocks noChangeAspect="1" noChangeArrowheads="1"/>
          </p:cNvPicPr>
          <p:nvPr/>
        </p:nvPicPr>
        <p:blipFill>
          <a:blip r:embed="rId4" cstate="print"/>
          <a:srcRect/>
          <a:stretch>
            <a:fillRect/>
          </a:stretch>
        </p:blipFill>
        <p:spPr bwMode="auto">
          <a:xfrm>
            <a:off x="0" y="0"/>
            <a:ext cx="1866900" cy="9429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solidFill>
                  <a:srgbClr val="000000"/>
                </a:solidFill>
              </a:rPr>
              <a:t>   </a:t>
            </a:r>
            <a:r>
              <a:rPr lang="en-US" sz="1600" b="1" u="sng" dirty="0" smtClean="0">
                <a:solidFill>
                  <a:srgbClr val="333399"/>
                </a:solidFill>
                <a:effectLst>
                  <a:outerShdw blurRad="38100" dist="38100" dir="2700000" algn="tl">
                    <a:srgbClr val="C0C0C0"/>
                  </a:outerShdw>
                </a:effectLst>
              </a:rPr>
              <a:t>Create Colour Step 4  </a:t>
            </a:r>
            <a:r>
              <a:rPr lang="en-US" sz="1600" b="1" u="sng" dirty="0">
                <a:solidFill>
                  <a:srgbClr val="333399"/>
                </a:solidFill>
                <a:effectLst>
                  <a:outerShdw blurRad="38100" dist="38100" dir="2700000" algn="tl">
                    <a:srgbClr val="C0C0C0"/>
                  </a:outerShdw>
                </a:effectLst>
              </a:rPr>
              <a:t>–  </a:t>
            </a:r>
            <a:r>
              <a:rPr lang="en-US" sz="1600" b="1" u="sng" dirty="0" smtClean="0">
                <a:solidFill>
                  <a:srgbClr val="333399"/>
                </a:solidFill>
                <a:effectLst>
                  <a:outerShdw blurRad="38100" dist="38100" dir="2700000" algn="tl">
                    <a:srgbClr val="C0C0C0"/>
                  </a:outerShdw>
                </a:effectLst>
              </a:rPr>
              <a:t>Formula Entry</a:t>
            </a:r>
            <a:endParaRPr lang="en-US" sz="1600" b="1" u="sng" dirty="0">
              <a:solidFill>
                <a:srgbClr val="333399"/>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600"/>
            <a:ext cx="6477000" cy="954107"/>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rgbClr val="333399"/>
                </a:solidFill>
              </a:rPr>
              <a:t>Tab or click between the colorant boxes and type in the quantity for the colorants in the formula</a:t>
            </a:r>
            <a:r>
              <a:rPr lang="en-GB" sz="1600" dirty="0" smtClean="0">
                <a:solidFill>
                  <a:srgbClr val="333399"/>
                </a:solidFill>
              </a:rPr>
              <a:t>.</a:t>
            </a:r>
          </a:p>
          <a:p>
            <a:pPr>
              <a:spcBef>
                <a:spcPct val="50000"/>
              </a:spcBef>
            </a:pPr>
            <a:r>
              <a:rPr lang="en-GB" sz="1600" dirty="0" smtClean="0">
                <a:solidFill>
                  <a:srgbClr val="333399"/>
                </a:solidFill>
              </a:rPr>
              <a:t>Click or press enter to continue.</a:t>
            </a:r>
            <a:endParaRPr lang="en-GB" sz="1600" dirty="0">
              <a:solidFill>
                <a:srgbClr val="333399"/>
              </a:solidFill>
            </a:endParaRPr>
          </a:p>
        </p:txBody>
      </p:sp>
      <p:sp>
        <p:nvSpPr>
          <p:cNvPr id="15" name="Text Box 8"/>
          <p:cNvSpPr txBox="1">
            <a:spLocks noChangeArrowheads="1"/>
          </p:cNvSpPr>
          <p:nvPr/>
        </p:nvSpPr>
        <p:spPr bwMode="auto">
          <a:xfrm>
            <a:off x="7239000" y="3581400"/>
            <a:ext cx="1676400" cy="1200329"/>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rgbClr val="333399"/>
                </a:solidFill>
              </a:rPr>
              <a:t>Formula Entry</a:t>
            </a:r>
          </a:p>
          <a:p>
            <a:pPr>
              <a:spcBef>
                <a:spcPct val="50000"/>
              </a:spcBef>
            </a:pPr>
            <a:r>
              <a:rPr lang="en-GB" sz="1600" dirty="0" smtClean="0">
                <a:solidFill>
                  <a:srgbClr val="333399"/>
                </a:solidFill>
              </a:rPr>
              <a:t>Type the formula against each colorant</a:t>
            </a:r>
            <a:endParaRPr lang="en-GB" sz="1600" dirty="0">
              <a:solidFill>
                <a:srgbClr val="333399"/>
              </a:solidFill>
            </a:endParaRPr>
          </a:p>
        </p:txBody>
      </p:sp>
      <p:sp>
        <p:nvSpPr>
          <p:cNvPr id="14" name="Line 13"/>
          <p:cNvSpPr>
            <a:spLocks noChangeShapeType="1"/>
          </p:cNvSpPr>
          <p:nvPr/>
        </p:nvSpPr>
        <p:spPr bwMode="auto">
          <a:xfrm flipH="1" flipV="1">
            <a:off x="5410200" y="3733800"/>
            <a:ext cx="1828800" cy="693985"/>
          </a:xfrm>
          <a:prstGeom prst="line">
            <a:avLst/>
          </a:prstGeom>
          <a:noFill/>
          <a:ln w="12700">
            <a:solidFill>
              <a:schemeClr val="tx1"/>
            </a:solidFill>
            <a:round/>
            <a:headEnd/>
            <a:tailEnd type="triangle" w="med" len="med"/>
          </a:ln>
        </p:spPr>
        <p:txBody>
          <a:bodyPr/>
          <a:lstStyle/>
          <a:p>
            <a:endParaRPr lang="en-US" dirty="0">
              <a:solidFill>
                <a:srgbClr val="000000"/>
              </a:solidFill>
            </a:endParaRPr>
          </a:p>
        </p:txBody>
      </p:sp>
      <p:sp>
        <p:nvSpPr>
          <p:cNvPr id="12" name="Text Box 8"/>
          <p:cNvSpPr txBox="1">
            <a:spLocks noChangeArrowheads="1"/>
          </p:cNvSpPr>
          <p:nvPr/>
        </p:nvSpPr>
        <p:spPr bwMode="auto">
          <a:xfrm>
            <a:off x="7086600" y="1981200"/>
            <a:ext cx="1828800" cy="1200329"/>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rgbClr val="333399"/>
                </a:solidFill>
              </a:rPr>
              <a:t>Colour Indication</a:t>
            </a:r>
          </a:p>
          <a:p>
            <a:pPr>
              <a:spcBef>
                <a:spcPct val="50000"/>
              </a:spcBef>
            </a:pPr>
            <a:r>
              <a:rPr lang="en-GB" sz="1600" dirty="0" smtClean="0">
                <a:solidFill>
                  <a:srgbClr val="333399"/>
                </a:solidFill>
              </a:rPr>
              <a:t>The predicted colour </a:t>
            </a:r>
            <a:r>
              <a:rPr lang="en-GB" sz="1600" dirty="0" smtClean="0">
                <a:solidFill>
                  <a:srgbClr val="333399"/>
                </a:solidFill>
              </a:rPr>
              <a:t>will </a:t>
            </a:r>
            <a:r>
              <a:rPr lang="en-GB" sz="1600" dirty="0" smtClean="0">
                <a:solidFill>
                  <a:srgbClr val="333399"/>
                </a:solidFill>
              </a:rPr>
              <a:t>be shown here.</a:t>
            </a:r>
            <a:endParaRPr lang="en-GB" sz="1600" dirty="0">
              <a:solidFill>
                <a:srgbClr val="333399"/>
              </a:solidFill>
            </a:endParaRPr>
          </a:p>
        </p:txBody>
      </p:sp>
      <p:sp>
        <p:nvSpPr>
          <p:cNvPr id="16" name="Line 13"/>
          <p:cNvSpPr>
            <a:spLocks noChangeShapeType="1"/>
          </p:cNvSpPr>
          <p:nvPr/>
        </p:nvSpPr>
        <p:spPr bwMode="auto">
          <a:xfrm flipH="1" flipV="1">
            <a:off x="3505200" y="1447799"/>
            <a:ext cx="3581400" cy="1227385"/>
          </a:xfrm>
          <a:prstGeom prst="line">
            <a:avLst/>
          </a:prstGeom>
          <a:noFill/>
          <a:ln w="12700">
            <a:solidFill>
              <a:schemeClr val="tx1"/>
            </a:solidFill>
            <a:round/>
            <a:headEnd/>
            <a:tailEnd type="triangle" w="med" len="med"/>
          </a:ln>
        </p:spPr>
        <p:txBody>
          <a:bodyPr/>
          <a:lstStyle/>
          <a:p>
            <a:endParaRPr lang="en-US" dirty="0">
              <a:solidFill>
                <a:srgbClr val="000000"/>
              </a:solidFill>
            </a:endParaRPr>
          </a:p>
        </p:txBody>
      </p:sp>
    </p:spTree>
    <p:extLst>
      <p:ext uri="{BB962C8B-B14F-4D97-AF65-F5344CB8AC3E}">
        <p14:creationId xmlns:p14="http://schemas.microsoft.com/office/powerpoint/2010/main" xmlns="" val="29186218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childTnLst>
                                </p:cTn>
                              </p:par>
                            </p:childTnLst>
                          </p:cTn>
                        </p:par>
                        <p:par>
                          <p:cTn id="13" fill="hold">
                            <p:stCondLst>
                              <p:cond delay="118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15"/>
                                        </p:tgtEl>
                                        <p:attrNameLst>
                                          <p:attrName>style.visibility</p:attrName>
                                        </p:attrNameLst>
                                      </p:cBhvr>
                                      <p:to>
                                        <p:strVal val="visible"/>
                                      </p:to>
                                    </p:set>
                                    <p:anim calcmode="discrete" valueType="clr">
                                      <p:cBhvr override="childStyle">
                                        <p:cTn id="16"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15"/>
                                        </p:tgtEl>
                                        <p:attrNameLst>
                                          <p:attrName>fillcolor</p:attrName>
                                        </p:attrNameLst>
                                      </p:cBhvr>
                                      <p:tavLst>
                                        <p:tav tm="0">
                                          <p:val>
                                            <p:clrVal>
                                              <a:schemeClr val="accent2"/>
                                            </p:clrVal>
                                          </p:val>
                                        </p:tav>
                                        <p:tav tm="50000">
                                          <p:val>
                                            <p:clrVal>
                                              <a:schemeClr val="hlink"/>
                                            </p:clrVal>
                                          </p:val>
                                        </p:tav>
                                      </p:tavLst>
                                    </p:anim>
                                    <p:set>
                                      <p:cBhvr>
                                        <p:cTn id="18" dur="80"/>
                                        <p:tgtEl>
                                          <p:spTgt spid="15"/>
                                        </p:tgtEl>
                                        <p:attrNameLst>
                                          <p:attrName>fill.type</p:attrName>
                                        </p:attrNameLst>
                                      </p:cBhvr>
                                      <p:to>
                                        <p:strVal val="solid"/>
                                      </p:to>
                                    </p:set>
                                  </p:childTnLst>
                                </p:cTn>
                              </p:par>
                            </p:childTnLst>
                          </p:cTn>
                        </p:par>
                        <p:par>
                          <p:cTn id="19" fill="hold">
                            <p:stCondLst>
                              <p:cond delay="1364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12"/>
                                        </p:tgtEl>
                                        <p:attrNameLst>
                                          <p:attrName>style.visibility</p:attrName>
                                        </p:attrNameLst>
                                      </p:cBhvr>
                                      <p:to>
                                        <p:strVal val="visible"/>
                                      </p:to>
                                    </p:set>
                                    <p:anim calcmode="discrete" valueType="clr">
                                      <p:cBhvr override="childStyle">
                                        <p:cTn id="22"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2"/>
                                        </p:tgtEl>
                                        <p:attrNameLst>
                                          <p:attrName>fillcolor</p:attrName>
                                        </p:attrNameLst>
                                      </p:cBhvr>
                                      <p:tavLst>
                                        <p:tav tm="0">
                                          <p:val>
                                            <p:clrVal>
                                              <a:schemeClr val="accent2"/>
                                            </p:clrVal>
                                          </p:val>
                                        </p:tav>
                                        <p:tav tm="50000">
                                          <p:val>
                                            <p:clrVal>
                                              <a:schemeClr val="hlink"/>
                                            </p:clrVal>
                                          </p:val>
                                        </p:tav>
                                      </p:tavLst>
                                    </p:anim>
                                    <p:set>
                                      <p:cBhvr>
                                        <p:cTn id="24" dur="80"/>
                                        <p:tgtEl>
                                          <p:spTgt spid="12"/>
                                        </p:tgtEl>
                                        <p:attrNameLst>
                                          <p:attrName>fill.type</p:attrName>
                                        </p:attrNameLst>
                                      </p:cBhvr>
                                      <p:to>
                                        <p:strVal val="solid"/>
                                      </p:to>
                                    </p:set>
                                  </p:childTnLst>
                                </p:cTn>
                              </p:par>
                              <p:par>
                                <p:cTn id="25" presetID="10"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4" grpId="0" animBg="1"/>
      <p:bldP spid="12"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8" name="Picture 3"/>
          <p:cNvPicPr>
            <a:picLocks noChangeAspect="1" noChangeArrowheads="1"/>
          </p:cNvPicPr>
          <p:nvPr/>
        </p:nvPicPr>
        <p:blipFill>
          <a:blip r:embed="rId2" cstate="print"/>
          <a:srcRect/>
          <a:stretch>
            <a:fillRect/>
          </a:stretch>
        </p:blipFill>
        <p:spPr bwMode="auto">
          <a:xfrm>
            <a:off x="0" y="5495925"/>
            <a:ext cx="1933575" cy="1362075"/>
          </a:xfrm>
          <a:prstGeom prst="rect">
            <a:avLst/>
          </a:prstGeom>
          <a:noFill/>
          <a:ln w="9525">
            <a:noFill/>
            <a:miter lim="800000"/>
            <a:headEnd/>
            <a:tailEnd/>
          </a:ln>
        </p:spPr>
      </p:pic>
      <p:pic>
        <p:nvPicPr>
          <p:cNvPr id="13" name="Picture 12" descr="createcolorchoosecustomer.JPG"/>
          <p:cNvPicPr>
            <a:picLocks noChangeAspect="1"/>
          </p:cNvPicPr>
          <p:nvPr/>
        </p:nvPicPr>
        <p:blipFill>
          <a:blip r:embed="rId3" cstate="print"/>
          <a:stretch>
            <a:fillRect/>
          </a:stretch>
        </p:blipFill>
        <p:spPr>
          <a:xfrm>
            <a:off x="757280" y="942975"/>
            <a:ext cx="7700920" cy="4552950"/>
          </a:xfrm>
          <a:prstGeom prst="rect">
            <a:avLst/>
          </a:prstGeom>
          <a:ln>
            <a:solidFill>
              <a:schemeClr val="tx1"/>
            </a:solidFill>
          </a:ln>
        </p:spPr>
      </p:pic>
      <p:pic>
        <p:nvPicPr>
          <p:cNvPr id="159747" name="Picture 2"/>
          <p:cNvPicPr>
            <a:picLocks noChangeAspect="1" noChangeArrowheads="1"/>
          </p:cNvPicPr>
          <p:nvPr/>
        </p:nvPicPr>
        <p:blipFill>
          <a:blip r:embed="rId4" cstate="print"/>
          <a:srcRect/>
          <a:stretch>
            <a:fillRect/>
          </a:stretch>
        </p:blipFill>
        <p:spPr bwMode="auto">
          <a:xfrm>
            <a:off x="0" y="0"/>
            <a:ext cx="1866900" cy="9429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solidFill>
                  <a:srgbClr val="000000"/>
                </a:solidFill>
              </a:rPr>
              <a:t>   </a:t>
            </a:r>
            <a:r>
              <a:rPr lang="en-US" sz="1600" b="1" u="sng" dirty="0" smtClean="0">
                <a:solidFill>
                  <a:srgbClr val="333399"/>
                </a:solidFill>
                <a:effectLst>
                  <a:outerShdw blurRad="38100" dist="38100" dir="2700000" algn="tl">
                    <a:srgbClr val="C0C0C0"/>
                  </a:outerShdw>
                </a:effectLst>
              </a:rPr>
              <a:t>Create Colour Step 5  </a:t>
            </a:r>
            <a:r>
              <a:rPr lang="en-US" sz="1600" b="1" u="sng" dirty="0">
                <a:solidFill>
                  <a:srgbClr val="333399"/>
                </a:solidFill>
                <a:effectLst>
                  <a:outerShdw blurRad="38100" dist="38100" dir="2700000" algn="tl">
                    <a:srgbClr val="C0C0C0"/>
                  </a:outerShdw>
                </a:effectLst>
              </a:rPr>
              <a:t>–  </a:t>
            </a:r>
            <a:r>
              <a:rPr lang="en-US" sz="1600" b="1" u="sng" dirty="0" smtClean="0">
                <a:solidFill>
                  <a:srgbClr val="333399"/>
                </a:solidFill>
                <a:effectLst>
                  <a:outerShdw blurRad="38100" dist="38100" dir="2700000" algn="tl">
                    <a:srgbClr val="C0C0C0"/>
                  </a:outerShdw>
                </a:effectLst>
              </a:rPr>
              <a:t>Customer Selection</a:t>
            </a:r>
            <a:endParaRPr lang="en-US" sz="1600" b="1" u="sng" dirty="0">
              <a:solidFill>
                <a:srgbClr val="333399"/>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600"/>
            <a:ext cx="6477000" cy="1077218"/>
          </a:xfrm>
          <a:prstGeom prst="rect">
            <a:avLst/>
          </a:prstGeom>
          <a:noFill/>
          <a:ln w="9525">
            <a:solidFill>
              <a:schemeClr val="accent2"/>
            </a:solidFill>
            <a:miter lim="800000"/>
            <a:headEnd/>
            <a:tailEnd/>
          </a:ln>
        </p:spPr>
        <p:txBody>
          <a:bodyPr>
            <a:spAutoFit/>
          </a:bodyPr>
          <a:lstStyle/>
          <a:p>
            <a:pPr>
              <a:spcBef>
                <a:spcPct val="50000"/>
              </a:spcBef>
            </a:pPr>
            <a:r>
              <a:rPr lang="en-GB" sz="1600" dirty="0">
                <a:solidFill>
                  <a:srgbClr val="333399"/>
                </a:solidFill>
              </a:rPr>
              <a:t>Use the up and down arrows to scroll through the list and double click on the desired </a:t>
            </a:r>
            <a:r>
              <a:rPr lang="en-GB" sz="1600" dirty="0" smtClean="0">
                <a:solidFill>
                  <a:srgbClr val="333399"/>
                </a:solidFill>
              </a:rPr>
              <a:t>Customer </a:t>
            </a:r>
            <a:r>
              <a:rPr lang="en-GB" sz="1600" dirty="0">
                <a:solidFill>
                  <a:srgbClr val="333399"/>
                </a:solidFill>
              </a:rPr>
              <a:t>or highlight the desired </a:t>
            </a:r>
            <a:r>
              <a:rPr lang="en-GB" sz="1600" dirty="0" smtClean="0">
                <a:solidFill>
                  <a:srgbClr val="333399"/>
                </a:solidFill>
              </a:rPr>
              <a:t>Customer </a:t>
            </a:r>
            <a:r>
              <a:rPr lang="en-GB" sz="1600" dirty="0">
                <a:solidFill>
                  <a:srgbClr val="333399"/>
                </a:solidFill>
              </a:rPr>
              <a:t>and click enter. Part or all of the </a:t>
            </a:r>
            <a:r>
              <a:rPr lang="en-GB" sz="1600" dirty="0" smtClean="0">
                <a:solidFill>
                  <a:srgbClr val="333399"/>
                </a:solidFill>
              </a:rPr>
              <a:t>Customer </a:t>
            </a:r>
            <a:r>
              <a:rPr lang="en-GB" sz="1600" dirty="0">
                <a:solidFill>
                  <a:srgbClr val="333399"/>
                </a:solidFill>
              </a:rPr>
              <a:t>name can also be typed in the search box to refine the list</a:t>
            </a:r>
            <a:r>
              <a:rPr lang="en-GB" sz="1600" dirty="0" smtClean="0">
                <a:solidFill>
                  <a:srgbClr val="333399"/>
                </a:solidFill>
              </a:rPr>
              <a:t>.</a:t>
            </a:r>
            <a:endParaRPr lang="en-GB" sz="1600" dirty="0">
              <a:solidFill>
                <a:srgbClr val="333399"/>
              </a:solidFill>
            </a:endParaRPr>
          </a:p>
        </p:txBody>
      </p:sp>
      <p:sp>
        <p:nvSpPr>
          <p:cNvPr id="15" name="Text Box 8"/>
          <p:cNvSpPr txBox="1">
            <a:spLocks noChangeArrowheads="1"/>
          </p:cNvSpPr>
          <p:nvPr/>
        </p:nvSpPr>
        <p:spPr bwMode="auto">
          <a:xfrm>
            <a:off x="7239000" y="4038897"/>
            <a:ext cx="1676400" cy="954107"/>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rgbClr val="333399"/>
                </a:solidFill>
              </a:rPr>
              <a:t>Customer </a:t>
            </a:r>
            <a:r>
              <a:rPr lang="en-GB" sz="1600" dirty="0" smtClean="0">
                <a:solidFill>
                  <a:srgbClr val="333399"/>
                </a:solidFill>
              </a:rPr>
              <a:t>Selection</a:t>
            </a:r>
            <a:endParaRPr lang="en-GB" sz="1600" dirty="0" smtClean="0">
              <a:solidFill>
                <a:srgbClr val="333399"/>
              </a:solidFill>
            </a:endParaRPr>
          </a:p>
          <a:p>
            <a:pPr>
              <a:spcBef>
                <a:spcPct val="50000"/>
              </a:spcBef>
            </a:pPr>
            <a:r>
              <a:rPr lang="en-GB" sz="1600" dirty="0" smtClean="0">
                <a:solidFill>
                  <a:srgbClr val="333399"/>
                </a:solidFill>
              </a:rPr>
              <a:t>Select from list</a:t>
            </a:r>
            <a:endParaRPr lang="en-GB" sz="1600" dirty="0">
              <a:solidFill>
                <a:srgbClr val="333399"/>
              </a:solidFill>
            </a:endParaRPr>
          </a:p>
        </p:txBody>
      </p:sp>
      <p:sp>
        <p:nvSpPr>
          <p:cNvPr id="14" name="Line 13"/>
          <p:cNvSpPr>
            <a:spLocks noChangeShapeType="1"/>
          </p:cNvSpPr>
          <p:nvPr/>
        </p:nvSpPr>
        <p:spPr bwMode="auto">
          <a:xfrm flipH="1" flipV="1">
            <a:off x="2362200" y="3886199"/>
            <a:ext cx="4876800" cy="541585"/>
          </a:xfrm>
          <a:prstGeom prst="line">
            <a:avLst/>
          </a:prstGeom>
          <a:noFill/>
          <a:ln w="12700">
            <a:solidFill>
              <a:schemeClr val="tx1"/>
            </a:solidFill>
            <a:round/>
            <a:headEnd/>
            <a:tailEnd type="triangle" w="med" len="med"/>
          </a:ln>
        </p:spPr>
        <p:txBody>
          <a:bodyPr/>
          <a:lstStyle/>
          <a:p>
            <a:endParaRPr lang="en-US" dirty="0">
              <a:solidFill>
                <a:srgbClr val="000000"/>
              </a:solidFill>
            </a:endParaRPr>
          </a:p>
        </p:txBody>
      </p:sp>
      <p:sp>
        <p:nvSpPr>
          <p:cNvPr id="17" name="Text Box 8"/>
          <p:cNvSpPr txBox="1">
            <a:spLocks noChangeArrowheads="1"/>
          </p:cNvSpPr>
          <p:nvPr/>
        </p:nvSpPr>
        <p:spPr bwMode="auto">
          <a:xfrm>
            <a:off x="7239000" y="2932092"/>
            <a:ext cx="1676400" cy="1077218"/>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rgbClr val="333399"/>
                </a:solidFill>
              </a:rPr>
              <a:t>For new customers click </a:t>
            </a:r>
            <a:r>
              <a:rPr lang="en-GB" sz="1600" dirty="0" smtClean="0">
                <a:solidFill>
                  <a:srgbClr val="333399"/>
                </a:solidFill>
              </a:rPr>
              <a:t>Add or type ALT1</a:t>
            </a:r>
            <a:endParaRPr lang="en-GB" sz="1600" dirty="0">
              <a:solidFill>
                <a:srgbClr val="333399"/>
              </a:solidFill>
            </a:endParaRPr>
          </a:p>
        </p:txBody>
      </p:sp>
      <p:sp>
        <p:nvSpPr>
          <p:cNvPr id="18" name="Line 13"/>
          <p:cNvSpPr>
            <a:spLocks noChangeShapeType="1"/>
          </p:cNvSpPr>
          <p:nvPr/>
        </p:nvSpPr>
        <p:spPr bwMode="auto">
          <a:xfrm flipH="1" flipV="1">
            <a:off x="7696200" y="1981200"/>
            <a:ext cx="381000" cy="950891"/>
          </a:xfrm>
          <a:prstGeom prst="line">
            <a:avLst/>
          </a:prstGeom>
          <a:noFill/>
          <a:ln w="12700">
            <a:solidFill>
              <a:schemeClr val="tx1"/>
            </a:solidFill>
            <a:round/>
            <a:headEnd/>
            <a:tailEnd type="triangle" w="med" len="med"/>
          </a:ln>
        </p:spPr>
        <p:txBody>
          <a:bodyPr/>
          <a:lstStyle/>
          <a:p>
            <a:endParaRPr lang="en-US" dirty="0">
              <a:solidFill>
                <a:srgbClr val="000000"/>
              </a:solidFill>
            </a:endParaRPr>
          </a:p>
        </p:txBody>
      </p:sp>
    </p:spTree>
    <p:extLst>
      <p:ext uri="{BB962C8B-B14F-4D97-AF65-F5344CB8AC3E}">
        <p14:creationId xmlns:p14="http://schemas.microsoft.com/office/powerpoint/2010/main" xmlns="" val="25888533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childTnLst>
                                </p:cTn>
                              </p:par>
                            </p:childTnLst>
                          </p:cTn>
                        </p:par>
                        <p:par>
                          <p:cTn id="13" fill="hold">
                            <p:stCondLst>
                              <p:cond delay="199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15"/>
                                        </p:tgtEl>
                                        <p:attrNameLst>
                                          <p:attrName>style.visibility</p:attrName>
                                        </p:attrNameLst>
                                      </p:cBhvr>
                                      <p:to>
                                        <p:strVal val="visible"/>
                                      </p:to>
                                    </p:set>
                                    <p:anim calcmode="discrete" valueType="clr">
                                      <p:cBhvr override="childStyle">
                                        <p:cTn id="16"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15"/>
                                        </p:tgtEl>
                                        <p:attrNameLst>
                                          <p:attrName>fillcolor</p:attrName>
                                        </p:attrNameLst>
                                      </p:cBhvr>
                                      <p:tavLst>
                                        <p:tav tm="0">
                                          <p:val>
                                            <p:clrVal>
                                              <a:schemeClr val="accent2"/>
                                            </p:clrVal>
                                          </p:val>
                                        </p:tav>
                                        <p:tav tm="50000">
                                          <p:val>
                                            <p:clrVal>
                                              <a:schemeClr val="hlink"/>
                                            </p:clrVal>
                                          </p:val>
                                        </p:tav>
                                      </p:tavLst>
                                    </p:anim>
                                    <p:set>
                                      <p:cBhvr>
                                        <p:cTn id="18" dur="80"/>
                                        <p:tgtEl>
                                          <p:spTgt spid="15"/>
                                        </p:tgtEl>
                                        <p:attrNameLst>
                                          <p:attrName>fill.type</p:attrName>
                                        </p:attrNameLst>
                                      </p:cBhvr>
                                      <p:to>
                                        <p:strVal val="solid"/>
                                      </p:to>
                                    </p:set>
                                  </p:childTnLst>
                                </p:cTn>
                              </p:par>
                            </p:childTnLst>
                          </p:cTn>
                        </p:par>
                        <p:par>
                          <p:cTn id="19" fill="hold">
                            <p:stCondLst>
                              <p:cond delay="2118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17"/>
                                        </p:tgtEl>
                                        <p:attrNameLst>
                                          <p:attrName>style.visibility</p:attrName>
                                        </p:attrNameLst>
                                      </p:cBhvr>
                                      <p:to>
                                        <p:strVal val="visible"/>
                                      </p:to>
                                    </p:set>
                                    <p:anim calcmode="discrete" valueType="clr">
                                      <p:cBhvr override="childStyle">
                                        <p:cTn id="22"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7"/>
                                        </p:tgtEl>
                                        <p:attrNameLst>
                                          <p:attrName>fillcolor</p:attrName>
                                        </p:attrNameLst>
                                      </p:cBhvr>
                                      <p:tavLst>
                                        <p:tav tm="0">
                                          <p:val>
                                            <p:clrVal>
                                              <a:schemeClr val="accent2"/>
                                            </p:clrVal>
                                          </p:val>
                                        </p:tav>
                                        <p:tav tm="50000">
                                          <p:val>
                                            <p:clrVal>
                                              <a:schemeClr val="hlink"/>
                                            </p:clrVal>
                                          </p:val>
                                        </p:tav>
                                      </p:tavLst>
                                    </p:anim>
                                    <p:set>
                                      <p:cBhvr>
                                        <p:cTn id="24" dur="80"/>
                                        <p:tgtEl>
                                          <p:spTgt spid="17"/>
                                        </p:tgtEl>
                                        <p:attrNameLst>
                                          <p:attrName>fill.type</p:attrName>
                                        </p:attrNameLst>
                                      </p:cBhvr>
                                      <p:to>
                                        <p:strVal val="solid"/>
                                      </p:to>
                                    </p:set>
                                  </p:childTnLst>
                                </p:cTn>
                              </p:par>
                              <p:par>
                                <p:cTn id="25" presetID="10"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4"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6"/>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363" name="Picture 7"/>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88077" name="Line 13"/>
          <p:cNvSpPr>
            <a:spLocks noChangeShapeType="1"/>
          </p:cNvSpPr>
          <p:nvPr/>
        </p:nvSpPr>
        <p:spPr bwMode="auto">
          <a:xfrm flipV="1">
            <a:off x="4267200" y="4876800"/>
            <a:ext cx="0" cy="381000"/>
          </a:xfrm>
          <a:prstGeom prst="line">
            <a:avLst/>
          </a:prstGeom>
          <a:noFill/>
          <a:ln w="9525">
            <a:solidFill>
              <a:schemeClr val="tx1"/>
            </a:solidFill>
            <a:round/>
            <a:headEnd/>
            <a:tailEnd type="triangle" w="med" len="med"/>
          </a:ln>
        </p:spPr>
        <p:txBody>
          <a:bodyPr/>
          <a:lstStyle/>
          <a:p>
            <a:endParaRPr lang="en-US" dirty="0"/>
          </a:p>
        </p:txBody>
      </p:sp>
      <p:sp>
        <p:nvSpPr>
          <p:cNvPr id="88078" name="Line 14"/>
          <p:cNvSpPr>
            <a:spLocks noChangeShapeType="1"/>
          </p:cNvSpPr>
          <p:nvPr/>
        </p:nvSpPr>
        <p:spPr bwMode="auto">
          <a:xfrm flipV="1">
            <a:off x="5105400" y="4876800"/>
            <a:ext cx="0" cy="381000"/>
          </a:xfrm>
          <a:prstGeom prst="line">
            <a:avLst/>
          </a:prstGeom>
          <a:noFill/>
          <a:ln w="9525">
            <a:solidFill>
              <a:schemeClr val="tx1"/>
            </a:solidFill>
            <a:round/>
            <a:headEnd/>
            <a:tailEnd type="triangle" w="med" len="med"/>
          </a:ln>
        </p:spPr>
        <p:txBody>
          <a:bodyPr/>
          <a:lstStyle/>
          <a:p>
            <a:endParaRPr lang="en-US" dirty="0"/>
          </a:p>
        </p:txBody>
      </p:sp>
      <p:sp>
        <p:nvSpPr>
          <p:cNvPr id="88079" name="Line 15"/>
          <p:cNvSpPr>
            <a:spLocks noChangeShapeType="1"/>
          </p:cNvSpPr>
          <p:nvPr/>
        </p:nvSpPr>
        <p:spPr bwMode="auto">
          <a:xfrm flipV="1">
            <a:off x="6019800" y="4876800"/>
            <a:ext cx="0" cy="381000"/>
          </a:xfrm>
          <a:prstGeom prst="line">
            <a:avLst/>
          </a:prstGeom>
          <a:noFill/>
          <a:ln w="9525">
            <a:solidFill>
              <a:schemeClr val="tx1"/>
            </a:solidFill>
            <a:round/>
            <a:headEnd/>
            <a:tailEnd type="triangle" w="med" len="med"/>
          </a:ln>
        </p:spPr>
        <p:txBody>
          <a:bodyPr/>
          <a:lstStyle/>
          <a:p>
            <a:endParaRPr lang="en-US" dirty="0"/>
          </a:p>
        </p:txBody>
      </p:sp>
      <p:sp>
        <p:nvSpPr>
          <p:cNvPr id="15367" name="AutoShape 16">
            <a:hlinkClick r:id="" action="ppaction://noaction" highlightClick="1"/>
          </p:cNvPr>
          <p:cNvSpPr>
            <a:spLocks noChangeArrowheads="1"/>
          </p:cNvSpPr>
          <p:nvPr/>
        </p:nvSpPr>
        <p:spPr bwMode="auto">
          <a:xfrm>
            <a:off x="5791200" y="990600"/>
            <a:ext cx="685800" cy="228600"/>
          </a:xfrm>
          <a:prstGeom prst="actionButtonBlank">
            <a:avLst/>
          </a:prstGeom>
          <a:noFill/>
          <a:ln w="9525">
            <a:noFill/>
            <a:miter lim="800000"/>
            <a:headEnd/>
            <a:tailEnd/>
          </a:ln>
        </p:spPr>
        <p:txBody>
          <a:bodyPr wrap="none" anchor="ctr"/>
          <a:lstStyle/>
          <a:p>
            <a:endParaRPr lang="en-US" dirty="0"/>
          </a:p>
        </p:txBody>
      </p:sp>
      <p:sp>
        <p:nvSpPr>
          <p:cNvPr id="15368" name="AutoShape 24">
            <a:hlinkClick r:id="" action="ppaction://noaction" highlightClick="1"/>
          </p:cNvPr>
          <p:cNvSpPr>
            <a:spLocks noChangeArrowheads="1"/>
          </p:cNvSpPr>
          <p:nvPr/>
        </p:nvSpPr>
        <p:spPr bwMode="auto">
          <a:xfrm>
            <a:off x="6705600" y="990600"/>
            <a:ext cx="685800" cy="228600"/>
          </a:xfrm>
          <a:prstGeom prst="actionButtonBlank">
            <a:avLst/>
          </a:prstGeom>
          <a:noFill/>
          <a:ln w="9525">
            <a:noFill/>
            <a:miter lim="800000"/>
            <a:headEnd/>
            <a:tailEnd/>
          </a:ln>
        </p:spPr>
        <p:txBody>
          <a:bodyPr wrap="none" anchor="ctr"/>
          <a:lstStyle/>
          <a:p>
            <a:endParaRPr lang="en-US" dirty="0"/>
          </a:p>
        </p:txBody>
      </p:sp>
      <p:sp>
        <p:nvSpPr>
          <p:cNvPr id="15369" name="AutoShape 25">
            <a:hlinkClick r:id="" action="ppaction://noaction" highlightClick="1"/>
          </p:cNvPr>
          <p:cNvSpPr>
            <a:spLocks noChangeArrowheads="1"/>
          </p:cNvSpPr>
          <p:nvPr/>
        </p:nvSpPr>
        <p:spPr bwMode="auto">
          <a:xfrm>
            <a:off x="2209800" y="2895600"/>
            <a:ext cx="685800" cy="304800"/>
          </a:xfrm>
          <a:prstGeom prst="actionButtonBlank">
            <a:avLst/>
          </a:prstGeom>
          <a:noFill/>
          <a:ln w="9525">
            <a:noFill/>
            <a:miter lim="800000"/>
            <a:headEnd/>
            <a:tailEnd/>
          </a:ln>
        </p:spPr>
        <p:txBody>
          <a:bodyPr wrap="none" anchor="ctr"/>
          <a:lstStyle/>
          <a:p>
            <a:endParaRPr lang="en-US" dirty="0"/>
          </a:p>
        </p:txBody>
      </p:sp>
      <p:sp>
        <p:nvSpPr>
          <p:cNvPr id="15370" name="AutoShape 26">
            <a:hlinkClick r:id="" action="ppaction://noaction" highlightClick="1"/>
          </p:cNvPr>
          <p:cNvSpPr>
            <a:spLocks noChangeArrowheads="1"/>
          </p:cNvSpPr>
          <p:nvPr/>
        </p:nvSpPr>
        <p:spPr bwMode="auto">
          <a:xfrm>
            <a:off x="4953000" y="1295400"/>
            <a:ext cx="685800" cy="228600"/>
          </a:xfrm>
          <a:prstGeom prst="actionButtonBlank">
            <a:avLst/>
          </a:prstGeom>
          <a:noFill/>
          <a:ln w="9525">
            <a:noFill/>
            <a:miter lim="800000"/>
            <a:headEnd/>
            <a:tailEnd/>
          </a:ln>
        </p:spPr>
        <p:txBody>
          <a:bodyPr wrap="none" anchor="ctr"/>
          <a:lstStyle/>
          <a:p>
            <a:endParaRPr lang="en-US" dirty="0"/>
          </a:p>
        </p:txBody>
      </p:sp>
      <p:sp>
        <p:nvSpPr>
          <p:cNvPr id="15371" name="AutoShape 27">
            <a:hlinkClick r:id="" action="ppaction://noaction" highlightClick="1"/>
          </p:cNvPr>
          <p:cNvSpPr>
            <a:spLocks noChangeArrowheads="1"/>
          </p:cNvSpPr>
          <p:nvPr/>
        </p:nvSpPr>
        <p:spPr bwMode="auto">
          <a:xfrm>
            <a:off x="5867400" y="1295400"/>
            <a:ext cx="685800" cy="228600"/>
          </a:xfrm>
          <a:prstGeom prst="actionButtonBlank">
            <a:avLst/>
          </a:prstGeom>
          <a:noFill/>
          <a:ln w="9525">
            <a:noFill/>
            <a:miter lim="800000"/>
            <a:headEnd/>
            <a:tailEnd/>
          </a:ln>
        </p:spPr>
        <p:txBody>
          <a:bodyPr wrap="none" anchor="ctr"/>
          <a:lstStyle/>
          <a:p>
            <a:endParaRPr lang="en-US" dirty="0"/>
          </a:p>
        </p:txBody>
      </p:sp>
      <p:sp>
        <p:nvSpPr>
          <p:cNvPr id="15372" name="AutoShape 28">
            <a:hlinkClick r:id="" action="ppaction://noaction" highlightClick="1"/>
          </p:cNvPr>
          <p:cNvSpPr>
            <a:spLocks noChangeArrowheads="1"/>
          </p:cNvSpPr>
          <p:nvPr/>
        </p:nvSpPr>
        <p:spPr bwMode="auto">
          <a:xfrm>
            <a:off x="6705600" y="1295400"/>
            <a:ext cx="685800" cy="228600"/>
          </a:xfrm>
          <a:prstGeom prst="actionButtonBlank">
            <a:avLst/>
          </a:prstGeom>
          <a:noFill/>
          <a:ln w="9525">
            <a:noFill/>
            <a:miter lim="800000"/>
            <a:headEnd/>
            <a:tailEnd/>
          </a:ln>
        </p:spPr>
        <p:txBody>
          <a:bodyPr wrap="none" anchor="ctr"/>
          <a:lstStyle/>
          <a:p>
            <a:endParaRPr lang="en-US" dirty="0"/>
          </a:p>
        </p:txBody>
      </p:sp>
      <p:sp>
        <p:nvSpPr>
          <p:cNvPr id="88094" name="Text Box 30"/>
          <p:cNvSpPr txBox="1">
            <a:spLocks noChangeArrowheads="1"/>
          </p:cNvSpPr>
          <p:nvPr/>
        </p:nvSpPr>
        <p:spPr bwMode="auto">
          <a:xfrm>
            <a:off x="1981200" y="5562600"/>
            <a:ext cx="6477000" cy="584200"/>
          </a:xfrm>
          <a:prstGeom prst="rect">
            <a:avLst/>
          </a:prstGeom>
          <a:noFill/>
          <a:ln w="9525">
            <a:solidFill>
              <a:schemeClr val="accent2"/>
            </a:solidFill>
            <a:miter lim="800000"/>
            <a:headEnd/>
            <a:tailEnd/>
          </a:ln>
        </p:spPr>
        <p:txBody>
          <a:bodyPr>
            <a:spAutoFit/>
          </a:bodyPr>
          <a:lstStyle/>
          <a:p>
            <a:pPr>
              <a:spcBef>
                <a:spcPct val="50000"/>
              </a:spcBef>
            </a:pPr>
            <a:r>
              <a:rPr lang="en-GB" sz="1600" dirty="0">
                <a:solidFill>
                  <a:schemeClr val="accent2"/>
                </a:solidFill>
              </a:rPr>
              <a:t>For long lists of customers enter search details to narrow down the list. Select the desired option and press enter to confirm.</a:t>
            </a:r>
          </a:p>
        </p:txBody>
      </p:sp>
      <p:sp>
        <p:nvSpPr>
          <p:cNvPr id="15374" name="AutoShape 39">
            <a:hlinkClick r:id="" action="ppaction://noaction" highlightClick="1"/>
          </p:cNvPr>
          <p:cNvSpPr>
            <a:spLocks noChangeArrowheads="1"/>
          </p:cNvSpPr>
          <p:nvPr/>
        </p:nvSpPr>
        <p:spPr bwMode="auto">
          <a:xfrm>
            <a:off x="5257800" y="3581400"/>
            <a:ext cx="838200" cy="304800"/>
          </a:xfrm>
          <a:prstGeom prst="actionButtonBlank">
            <a:avLst/>
          </a:prstGeom>
          <a:noFill/>
          <a:ln w="9525">
            <a:noFill/>
            <a:miter lim="800000"/>
            <a:headEnd/>
            <a:tailEnd/>
          </a:ln>
        </p:spPr>
        <p:txBody>
          <a:bodyPr wrap="none" anchor="ctr"/>
          <a:lstStyle/>
          <a:p>
            <a:endParaRPr lang="en-US" dirty="0"/>
          </a:p>
        </p:txBody>
      </p:sp>
      <p:sp>
        <p:nvSpPr>
          <p:cNvPr id="15375" name="AutoShape 40">
            <a:hlinkClick r:id="" action="ppaction://macro?name=quit" highlightClick="1"/>
          </p:cNvPr>
          <p:cNvSpPr>
            <a:spLocks noChangeArrowheads="1"/>
          </p:cNvSpPr>
          <p:nvPr/>
        </p:nvSpPr>
        <p:spPr bwMode="auto">
          <a:xfrm>
            <a:off x="6324600" y="3581400"/>
            <a:ext cx="914400" cy="304800"/>
          </a:xfrm>
          <a:prstGeom prst="actionButtonBlank">
            <a:avLst/>
          </a:prstGeom>
          <a:noFill/>
          <a:ln w="9525">
            <a:noFill/>
            <a:miter lim="800000"/>
            <a:headEnd/>
            <a:tailEnd/>
          </a:ln>
        </p:spPr>
        <p:txBody>
          <a:bodyPr wrap="none" anchor="ctr"/>
          <a:lstStyle/>
          <a:p>
            <a:endParaRPr lang="en-US" dirty="0"/>
          </a:p>
        </p:txBody>
      </p:sp>
      <p:sp>
        <p:nvSpPr>
          <p:cNvPr id="29" name="Text Box 4"/>
          <p:cNvSpPr txBox="1">
            <a:spLocks noChangeArrowheads="1"/>
          </p:cNvSpPr>
          <p:nvPr/>
        </p:nvSpPr>
        <p:spPr bwMode="auto">
          <a:xfrm>
            <a:off x="0" y="228600"/>
            <a:ext cx="9144000" cy="338138"/>
          </a:xfrm>
          <a:prstGeom prst="rect">
            <a:avLst/>
          </a:prstGeom>
          <a:noFill/>
          <a:ln w="9525">
            <a:noFill/>
            <a:miter lim="800000"/>
            <a:headEnd/>
            <a:tailEnd/>
          </a:ln>
          <a:effectLst/>
        </p:spPr>
        <p:txBody>
          <a:bodyPr>
            <a:spAutoFit/>
          </a:bodyPr>
          <a:lstStyle/>
          <a:p>
            <a:pPr algn="ctr">
              <a:spcBef>
                <a:spcPct val="50000"/>
              </a:spcBef>
              <a:defRPr/>
            </a:pPr>
            <a:r>
              <a:rPr lang="en-GB" sz="1600" b="1" u="sng" dirty="0">
                <a:solidFill>
                  <a:schemeClr val="accent2"/>
                </a:solidFill>
                <a:effectLst>
                  <a:outerShdw blurRad="38100" dist="38100" dir="2700000" algn="tl">
                    <a:srgbClr val="C0C0C0"/>
                  </a:outerShdw>
                </a:effectLst>
              </a:rPr>
              <a:t>Brand Tinting Step </a:t>
            </a:r>
            <a:r>
              <a:rPr lang="en-GB" sz="1600" b="1" u="sng" dirty="0" smtClean="0">
                <a:solidFill>
                  <a:schemeClr val="accent2"/>
                </a:solidFill>
                <a:effectLst>
                  <a:outerShdw blurRad="38100" dist="38100" dir="2700000" algn="tl">
                    <a:srgbClr val="C0C0C0"/>
                  </a:outerShdw>
                </a:effectLst>
              </a:rPr>
              <a:t>5 </a:t>
            </a:r>
            <a:r>
              <a:rPr lang="en-GB" sz="1600" b="1" u="sng" dirty="0">
                <a:solidFill>
                  <a:schemeClr val="accent2"/>
                </a:solidFill>
                <a:effectLst>
                  <a:outerShdw blurRad="38100" dist="38100" dir="2700000" algn="tl">
                    <a:srgbClr val="C0C0C0"/>
                  </a:outerShdw>
                </a:effectLst>
              </a:rPr>
              <a:t>– Select </a:t>
            </a:r>
            <a:r>
              <a:rPr lang="en-GB" sz="1600" b="1" u="sng" dirty="0" smtClean="0">
                <a:solidFill>
                  <a:schemeClr val="accent2"/>
                </a:solidFill>
                <a:effectLst>
                  <a:outerShdw blurRad="38100" dist="38100" dir="2700000" algn="tl">
                    <a:srgbClr val="C0C0C0"/>
                  </a:outerShdw>
                </a:effectLst>
              </a:rPr>
              <a:t>Customer (long lists)</a:t>
            </a:r>
            <a:endParaRPr lang="en-GB" sz="1600" b="1" u="sng" dirty="0">
              <a:solidFill>
                <a:schemeClr val="accent2"/>
              </a:solidFill>
              <a:effectLst>
                <a:outerShdw blurRad="38100" dist="38100" dir="2700000" algn="tl">
                  <a:srgbClr val="C0C0C0"/>
                </a:outerShdw>
              </a:effectLst>
            </a:endParaRPr>
          </a:p>
        </p:txBody>
      </p:sp>
      <p:pic>
        <p:nvPicPr>
          <p:cNvPr id="21" name="Picture 20" descr="choosecustomer2.JPG"/>
          <p:cNvPicPr>
            <a:picLocks noChangeAspect="1"/>
          </p:cNvPicPr>
          <p:nvPr/>
        </p:nvPicPr>
        <p:blipFill>
          <a:blip r:embed="rId4" cstate="print"/>
          <a:stretch>
            <a:fillRect/>
          </a:stretch>
        </p:blipFill>
        <p:spPr>
          <a:xfrm>
            <a:off x="1295400" y="914400"/>
            <a:ext cx="7162800" cy="4581525"/>
          </a:xfrm>
          <a:prstGeom prst="rect">
            <a:avLst/>
          </a:prstGeom>
          <a:ln>
            <a:solidFill>
              <a:schemeClr val="tx1"/>
            </a:solidFill>
          </a:ln>
        </p:spPr>
      </p:pic>
      <p:sp>
        <p:nvSpPr>
          <p:cNvPr id="19" name="Line 13"/>
          <p:cNvSpPr>
            <a:spLocks noChangeShapeType="1"/>
          </p:cNvSpPr>
          <p:nvPr/>
        </p:nvSpPr>
        <p:spPr bwMode="auto">
          <a:xfrm flipH="1" flipV="1">
            <a:off x="3276600" y="2895600"/>
            <a:ext cx="4495800" cy="838200"/>
          </a:xfrm>
          <a:prstGeom prst="line">
            <a:avLst/>
          </a:prstGeom>
          <a:noFill/>
          <a:ln w="12700">
            <a:solidFill>
              <a:schemeClr val="tx1"/>
            </a:solidFill>
            <a:round/>
            <a:headEnd/>
            <a:tailEnd type="triangle" w="med" len="med"/>
          </a:ln>
        </p:spPr>
        <p:txBody>
          <a:bodyPr/>
          <a:lstStyle/>
          <a:p>
            <a:endParaRPr lang="en-US" dirty="0"/>
          </a:p>
        </p:txBody>
      </p:sp>
      <p:sp>
        <p:nvSpPr>
          <p:cNvPr id="20" name="Rectangle 19"/>
          <p:cNvSpPr/>
          <p:nvPr/>
        </p:nvSpPr>
        <p:spPr>
          <a:xfrm>
            <a:off x="1447800" y="2667000"/>
            <a:ext cx="4800600" cy="228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Text Box 8"/>
          <p:cNvSpPr txBox="1">
            <a:spLocks noChangeArrowheads="1"/>
          </p:cNvSpPr>
          <p:nvPr/>
        </p:nvSpPr>
        <p:spPr bwMode="auto">
          <a:xfrm>
            <a:off x="7848600" y="3276600"/>
            <a:ext cx="1066800" cy="1323975"/>
          </a:xfrm>
          <a:prstGeom prst="rect">
            <a:avLst/>
          </a:prstGeom>
          <a:solidFill>
            <a:schemeClr val="accent1"/>
          </a:solidFill>
          <a:ln w="9525">
            <a:solidFill>
              <a:schemeClr val="accent2"/>
            </a:solidFill>
            <a:miter lim="800000"/>
            <a:headEnd/>
            <a:tailEnd/>
          </a:ln>
        </p:spPr>
        <p:txBody>
          <a:bodyPr>
            <a:spAutoFit/>
          </a:bodyPr>
          <a:lstStyle/>
          <a:p>
            <a:pPr>
              <a:spcBef>
                <a:spcPct val="50000"/>
              </a:spcBef>
            </a:pPr>
            <a:r>
              <a:rPr lang="en-GB" sz="1600" dirty="0">
                <a:solidFill>
                  <a:schemeClr val="accent2"/>
                </a:solidFill>
              </a:rPr>
              <a:t>Enter your search criteria here</a:t>
            </a:r>
          </a:p>
        </p:txBody>
      </p:sp>
    </p:spTree>
    <p:extLst>
      <p:ext uri="{BB962C8B-B14F-4D97-AF65-F5344CB8AC3E}">
        <p14:creationId xmlns:p14="http://schemas.microsoft.com/office/powerpoint/2010/main" xmlns="" val="23018927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8077"/>
                                        </p:tgtEl>
                                        <p:attrNameLst>
                                          <p:attrName>style.visibility</p:attrName>
                                        </p:attrNameLst>
                                      </p:cBhvr>
                                      <p:to>
                                        <p:strVal val="visible"/>
                                      </p:to>
                                    </p:set>
                                    <p:animEffect transition="in" filter="fade">
                                      <p:cBhvr>
                                        <p:cTn id="7" dur="2000"/>
                                        <p:tgtEl>
                                          <p:spTgt spid="88077"/>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8078"/>
                                        </p:tgtEl>
                                        <p:attrNameLst>
                                          <p:attrName>style.visibility</p:attrName>
                                        </p:attrNameLst>
                                      </p:cBhvr>
                                      <p:to>
                                        <p:strVal val="visible"/>
                                      </p:to>
                                    </p:set>
                                    <p:animEffect transition="in" filter="fade">
                                      <p:cBhvr>
                                        <p:cTn id="11" dur="2000"/>
                                        <p:tgtEl>
                                          <p:spTgt spid="88078"/>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88079"/>
                                        </p:tgtEl>
                                        <p:attrNameLst>
                                          <p:attrName>style.visibility</p:attrName>
                                        </p:attrNameLst>
                                      </p:cBhvr>
                                      <p:to>
                                        <p:strVal val="visible"/>
                                      </p:to>
                                    </p:set>
                                    <p:animEffect transition="in" filter="fade">
                                      <p:cBhvr>
                                        <p:cTn id="15" dur="2000"/>
                                        <p:tgtEl>
                                          <p:spTgt spid="88079"/>
                                        </p:tgtEl>
                                      </p:cBhvr>
                                    </p:animEffect>
                                  </p:childTnLst>
                                </p:cTn>
                              </p:par>
                            </p:childTnLst>
                          </p:cTn>
                        </p:par>
                        <p:par>
                          <p:cTn id="16" fill="hold">
                            <p:stCondLst>
                              <p:cond delay="6000"/>
                            </p:stCondLst>
                            <p:childTnLst>
                              <p:par>
                                <p:cTn id="17" presetID="40" presetClass="entr" presetSubtype="0" fill="hold" grpId="0" nodeType="afterEffect">
                                  <p:stCondLst>
                                    <p:cond delay="0"/>
                                  </p:stCondLst>
                                  <p:iterate type="lt">
                                    <p:tmPct val="10000"/>
                                  </p:iterate>
                                  <p:childTnLst>
                                    <p:set>
                                      <p:cBhvr>
                                        <p:cTn id="18" dur="1" fill="hold">
                                          <p:stCondLst>
                                            <p:cond delay="0"/>
                                          </p:stCondLst>
                                        </p:cTn>
                                        <p:tgtEl>
                                          <p:spTgt spid="88094"/>
                                        </p:tgtEl>
                                        <p:attrNameLst>
                                          <p:attrName>style.visibility</p:attrName>
                                        </p:attrNameLst>
                                      </p:cBhvr>
                                      <p:to>
                                        <p:strVal val="visible"/>
                                      </p:to>
                                    </p:set>
                                    <p:animEffect transition="in" filter="fade">
                                      <p:cBhvr>
                                        <p:cTn id="19" dur="1000"/>
                                        <p:tgtEl>
                                          <p:spTgt spid="88094"/>
                                        </p:tgtEl>
                                      </p:cBhvr>
                                    </p:animEffect>
                                    <p:anim calcmode="lin" valueType="num">
                                      <p:cBhvr>
                                        <p:cTn id="20" dur="1000" fill="hold"/>
                                        <p:tgtEl>
                                          <p:spTgt spid="88094"/>
                                        </p:tgtEl>
                                        <p:attrNameLst>
                                          <p:attrName>ppt_x</p:attrName>
                                        </p:attrNameLst>
                                      </p:cBhvr>
                                      <p:tavLst>
                                        <p:tav tm="0">
                                          <p:val>
                                            <p:strVal val="#ppt_x-.1"/>
                                          </p:val>
                                        </p:tav>
                                        <p:tav tm="100000">
                                          <p:val>
                                            <p:strVal val="#ppt_x"/>
                                          </p:val>
                                        </p:tav>
                                      </p:tavLst>
                                    </p:anim>
                                    <p:anim calcmode="lin" valueType="num">
                                      <p:cBhvr>
                                        <p:cTn id="21" dur="1000" fill="hold"/>
                                        <p:tgtEl>
                                          <p:spTgt spid="88094"/>
                                        </p:tgtEl>
                                        <p:attrNameLst>
                                          <p:attrName>ppt_y</p:attrName>
                                        </p:attrNameLst>
                                      </p:cBhvr>
                                      <p:tavLst>
                                        <p:tav tm="0">
                                          <p:val>
                                            <p:strVal val="#ppt_y"/>
                                          </p:val>
                                        </p:tav>
                                        <p:tav tm="100000">
                                          <p:val>
                                            <p:strVal val="#ppt_y"/>
                                          </p:val>
                                        </p:tav>
                                      </p:tavLst>
                                    </p:anim>
                                  </p:childTnLst>
                                </p:cTn>
                              </p:par>
                              <p:par>
                                <p:cTn id="22" presetID="51" presetClass="entr" presetSubtype="0" fill="hold" nodeType="withEffect">
                                  <p:stCondLst>
                                    <p:cond delay="0"/>
                                  </p:stCondLst>
                                  <p:childTnLst>
                                    <p:set>
                                      <p:cBhvr>
                                        <p:cTn id="23" dur="1" fill="hold">
                                          <p:stCondLst>
                                            <p:cond delay="0"/>
                                          </p:stCondLst>
                                        </p:cTn>
                                        <p:tgtEl>
                                          <p:spTgt spid="29">
                                            <p:txEl>
                                              <p:pRg st="0" end="0"/>
                                            </p:txEl>
                                          </p:spTgt>
                                        </p:tgtEl>
                                        <p:attrNameLst>
                                          <p:attrName>style.visibility</p:attrName>
                                        </p:attrNameLst>
                                      </p:cBhvr>
                                      <p:to>
                                        <p:strVal val="visible"/>
                                      </p:to>
                                    </p:set>
                                    <p:animEffect transition="in" filter="fade">
                                      <p:cBhvr>
                                        <p:cTn id="24" dur="770" decel="100000"/>
                                        <p:tgtEl>
                                          <p:spTgt spid="29">
                                            <p:txEl>
                                              <p:pRg st="0" end="0"/>
                                            </p:txEl>
                                          </p:spTgt>
                                        </p:tgtEl>
                                      </p:cBhvr>
                                    </p:animEffect>
                                    <p:animScale>
                                      <p:cBhvr>
                                        <p:cTn id="25" dur="770" decel="100000"/>
                                        <p:tgtEl>
                                          <p:spTgt spid="29">
                                            <p:txEl>
                                              <p:pRg st="0" end="0"/>
                                            </p:txEl>
                                          </p:spTgt>
                                        </p:tgtEl>
                                      </p:cBhvr>
                                      <p:from x="10000" y="10000"/>
                                      <p:to x="200000" y="450000"/>
                                    </p:animScale>
                                    <p:animScale>
                                      <p:cBhvr>
                                        <p:cTn id="26" dur="1230" accel="100000" fill="hold">
                                          <p:stCondLst>
                                            <p:cond delay="770"/>
                                          </p:stCondLst>
                                        </p:cTn>
                                        <p:tgtEl>
                                          <p:spTgt spid="29">
                                            <p:txEl>
                                              <p:pRg st="0" end="0"/>
                                            </p:txEl>
                                          </p:spTgt>
                                        </p:tgtEl>
                                      </p:cBhvr>
                                      <p:from x="200000" y="450000"/>
                                      <p:to x="100000" y="100000"/>
                                    </p:animScale>
                                    <p:set>
                                      <p:cBhvr>
                                        <p:cTn id="27" dur="770" fill="hold"/>
                                        <p:tgtEl>
                                          <p:spTgt spid="29">
                                            <p:txEl>
                                              <p:pRg st="0" end="0"/>
                                            </p:txEl>
                                          </p:spTgt>
                                        </p:tgtEl>
                                        <p:attrNameLst>
                                          <p:attrName>ppt_x</p:attrName>
                                        </p:attrNameLst>
                                      </p:cBhvr>
                                      <p:to>
                                        <p:strVal val="(0.5)"/>
                                      </p:to>
                                    </p:set>
                                    <p:anim from="(0.5)" to="(#ppt_x)" calcmode="lin" valueType="num">
                                      <p:cBhvr>
                                        <p:cTn id="28" dur="1230" accel="100000" fill="hold">
                                          <p:stCondLst>
                                            <p:cond delay="770"/>
                                          </p:stCondLst>
                                        </p:cTn>
                                        <p:tgtEl>
                                          <p:spTgt spid="29">
                                            <p:txEl>
                                              <p:pRg st="0" end="0"/>
                                            </p:txEl>
                                          </p:spTgt>
                                        </p:tgtEl>
                                        <p:attrNameLst>
                                          <p:attrName>ppt_x</p:attrName>
                                        </p:attrNameLst>
                                      </p:cBhvr>
                                    </p:anim>
                                    <p:set>
                                      <p:cBhvr>
                                        <p:cTn id="29" dur="770" fill="hold"/>
                                        <p:tgtEl>
                                          <p:spTgt spid="29">
                                            <p:txEl>
                                              <p:pRg st="0" end="0"/>
                                            </p:txEl>
                                          </p:spTgt>
                                        </p:tgtEl>
                                        <p:attrNameLst>
                                          <p:attrName>ppt_y</p:attrName>
                                        </p:attrNameLst>
                                      </p:cBhvr>
                                      <p:to>
                                        <p:strVal val="(#ppt_y+0.4)"/>
                                      </p:to>
                                    </p:set>
                                    <p:anim from="(#ppt_y+0.4)" to="(#ppt_y)" calcmode="lin" valueType="num">
                                      <p:cBhvr>
                                        <p:cTn id="30" dur="1230" accel="100000" fill="hold">
                                          <p:stCondLst>
                                            <p:cond delay="770"/>
                                          </p:stCondLst>
                                        </p:cTn>
                                        <p:tgtEl>
                                          <p:spTgt spid="29">
                                            <p:txEl>
                                              <p:pRg st="0" end="0"/>
                                            </p:txEl>
                                          </p:spTgt>
                                        </p:tgtEl>
                                        <p:attrNameLst>
                                          <p:attrName>ppt_y</p:attrName>
                                        </p:attrNameLst>
                                      </p:cBhvr>
                                    </p:anim>
                                  </p:childTnLst>
                                </p:cTn>
                              </p:par>
                            </p:childTnLst>
                          </p:cTn>
                        </p:par>
                        <p:par>
                          <p:cTn id="31" fill="hold">
                            <p:stCondLst>
                              <p:cond delay="17500"/>
                            </p:stCondLst>
                            <p:childTnLst>
                              <p:par>
                                <p:cTn id="32" presetID="27" presetClass="entr" presetSubtype="0" fill="hold" grpId="0" nodeType="afterEffect">
                                  <p:stCondLst>
                                    <p:cond delay="0"/>
                                  </p:stCondLst>
                                  <p:iterate type="lt">
                                    <p:tmPct val="50000"/>
                                  </p:iterate>
                                  <p:childTnLst>
                                    <p:set>
                                      <p:cBhvr>
                                        <p:cTn id="33" dur="1" fill="hold">
                                          <p:stCondLst>
                                            <p:cond delay="0"/>
                                          </p:stCondLst>
                                        </p:cTn>
                                        <p:tgtEl>
                                          <p:spTgt spid="18"/>
                                        </p:tgtEl>
                                        <p:attrNameLst>
                                          <p:attrName>style.visibility</p:attrName>
                                        </p:attrNameLst>
                                      </p:cBhvr>
                                      <p:to>
                                        <p:strVal val="visible"/>
                                      </p:to>
                                    </p:set>
                                    <p:anim calcmode="discrete" valueType="clr">
                                      <p:cBhvr override="childStyle">
                                        <p:cTn id="34"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18"/>
                                        </p:tgtEl>
                                        <p:attrNameLst>
                                          <p:attrName>fillcolor</p:attrName>
                                        </p:attrNameLst>
                                      </p:cBhvr>
                                      <p:tavLst>
                                        <p:tav tm="0">
                                          <p:val>
                                            <p:clrVal>
                                              <a:schemeClr val="accent2"/>
                                            </p:clrVal>
                                          </p:val>
                                        </p:tav>
                                        <p:tav tm="50000">
                                          <p:val>
                                            <p:clrVal>
                                              <a:schemeClr val="hlink"/>
                                            </p:clrVal>
                                          </p:val>
                                        </p:tav>
                                      </p:tavLst>
                                    </p:anim>
                                    <p:set>
                                      <p:cBhvr>
                                        <p:cTn id="36" dur="80"/>
                                        <p:tgtEl>
                                          <p:spTgt spid="18"/>
                                        </p:tgtEl>
                                        <p:attrNameLst>
                                          <p:attrName>fill.type</p:attrName>
                                        </p:attrNameLst>
                                      </p:cBhvr>
                                      <p:to>
                                        <p:strVal val="solid"/>
                                      </p:to>
                                    </p:set>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7" grpId="0" animBg="1"/>
      <p:bldP spid="88078" grpId="0" animBg="1"/>
      <p:bldP spid="88079" grpId="0" animBg="1"/>
      <p:bldP spid="88094" grpId="0" animBg="1"/>
      <p:bldP spid="19"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7"/>
          <p:cNvPicPr>
            <a:picLocks noChangeAspect="1" noChangeArrowheads="1"/>
          </p:cNvPicPr>
          <p:nvPr/>
        </p:nvPicPr>
        <p:blipFill>
          <a:blip r:embed="rId2" cstate="print"/>
          <a:srcRect/>
          <a:stretch>
            <a:fillRect/>
          </a:stretch>
        </p:blipFill>
        <p:spPr bwMode="auto">
          <a:xfrm>
            <a:off x="0" y="5495925"/>
            <a:ext cx="1933575" cy="1362075"/>
          </a:xfrm>
          <a:prstGeom prst="rect">
            <a:avLst/>
          </a:prstGeom>
          <a:noFill/>
          <a:ln w="9525">
            <a:noFill/>
            <a:miter lim="800000"/>
            <a:headEnd/>
            <a:tailEnd/>
          </a:ln>
        </p:spPr>
      </p:pic>
      <p:pic>
        <p:nvPicPr>
          <p:cNvPr id="28" name="Picture 27" descr="customsave.JPG"/>
          <p:cNvPicPr>
            <a:picLocks noChangeAspect="1"/>
          </p:cNvPicPr>
          <p:nvPr/>
        </p:nvPicPr>
        <p:blipFill>
          <a:blip r:embed="rId3" cstate="print"/>
          <a:stretch>
            <a:fillRect/>
          </a:stretch>
        </p:blipFill>
        <p:spPr>
          <a:xfrm>
            <a:off x="1219200" y="838199"/>
            <a:ext cx="7239000" cy="4657725"/>
          </a:xfrm>
          <a:prstGeom prst="rect">
            <a:avLst/>
          </a:prstGeom>
          <a:ln>
            <a:solidFill>
              <a:schemeClr val="tx1"/>
            </a:solidFill>
          </a:ln>
        </p:spPr>
      </p:pic>
      <p:pic>
        <p:nvPicPr>
          <p:cNvPr id="18434" name="Picture 6"/>
          <p:cNvPicPr>
            <a:picLocks noChangeAspect="1" noChangeArrowheads="1"/>
          </p:cNvPicPr>
          <p:nvPr/>
        </p:nvPicPr>
        <p:blipFill>
          <a:blip r:embed="rId4" cstate="print"/>
          <a:srcRect/>
          <a:stretch>
            <a:fillRect/>
          </a:stretch>
        </p:blipFill>
        <p:spPr bwMode="auto">
          <a:xfrm>
            <a:off x="0" y="0"/>
            <a:ext cx="1866900" cy="942975"/>
          </a:xfrm>
          <a:prstGeom prst="rect">
            <a:avLst/>
          </a:prstGeom>
          <a:noFill/>
          <a:ln w="9525">
            <a:noFill/>
            <a:miter lim="800000"/>
            <a:headEnd/>
            <a:tailEnd/>
          </a:ln>
        </p:spPr>
      </p:pic>
      <p:sp>
        <p:nvSpPr>
          <p:cNvPr id="18439" name="AutoShape 16">
            <a:hlinkClick r:id="" action="ppaction://noaction" highlightClick="1"/>
          </p:cNvPr>
          <p:cNvSpPr>
            <a:spLocks noChangeArrowheads="1"/>
          </p:cNvSpPr>
          <p:nvPr/>
        </p:nvSpPr>
        <p:spPr bwMode="auto">
          <a:xfrm>
            <a:off x="5791200" y="990600"/>
            <a:ext cx="685800" cy="228600"/>
          </a:xfrm>
          <a:prstGeom prst="actionButtonBlank">
            <a:avLst/>
          </a:prstGeom>
          <a:noFill/>
          <a:ln w="9525">
            <a:noFill/>
            <a:miter lim="800000"/>
            <a:headEnd/>
            <a:tailEnd/>
          </a:ln>
        </p:spPr>
        <p:txBody>
          <a:bodyPr wrap="none" anchor="ctr"/>
          <a:lstStyle/>
          <a:p>
            <a:endParaRPr lang="en-US" dirty="0"/>
          </a:p>
        </p:txBody>
      </p:sp>
      <p:sp>
        <p:nvSpPr>
          <p:cNvPr id="18440" name="AutoShape 24">
            <a:hlinkClick r:id="" action="ppaction://noaction" highlightClick="1"/>
          </p:cNvPr>
          <p:cNvSpPr>
            <a:spLocks noChangeArrowheads="1"/>
          </p:cNvSpPr>
          <p:nvPr/>
        </p:nvSpPr>
        <p:spPr bwMode="auto">
          <a:xfrm>
            <a:off x="6705600" y="990600"/>
            <a:ext cx="685800" cy="228600"/>
          </a:xfrm>
          <a:prstGeom prst="actionButtonBlank">
            <a:avLst/>
          </a:prstGeom>
          <a:noFill/>
          <a:ln w="9525">
            <a:noFill/>
            <a:miter lim="800000"/>
            <a:headEnd/>
            <a:tailEnd/>
          </a:ln>
        </p:spPr>
        <p:txBody>
          <a:bodyPr wrap="none" anchor="ctr"/>
          <a:lstStyle/>
          <a:p>
            <a:endParaRPr lang="en-US" dirty="0"/>
          </a:p>
        </p:txBody>
      </p:sp>
      <p:sp>
        <p:nvSpPr>
          <p:cNvPr id="18441" name="AutoShape 25">
            <a:hlinkClick r:id="" action="ppaction://noaction" highlightClick="1"/>
          </p:cNvPr>
          <p:cNvSpPr>
            <a:spLocks noChangeArrowheads="1"/>
          </p:cNvSpPr>
          <p:nvPr/>
        </p:nvSpPr>
        <p:spPr bwMode="auto">
          <a:xfrm>
            <a:off x="2209800" y="2895600"/>
            <a:ext cx="685800" cy="304800"/>
          </a:xfrm>
          <a:prstGeom prst="actionButtonBlank">
            <a:avLst/>
          </a:prstGeom>
          <a:noFill/>
          <a:ln w="9525">
            <a:noFill/>
            <a:miter lim="800000"/>
            <a:headEnd/>
            <a:tailEnd/>
          </a:ln>
        </p:spPr>
        <p:txBody>
          <a:bodyPr wrap="none" anchor="ctr"/>
          <a:lstStyle/>
          <a:p>
            <a:endParaRPr lang="en-US" dirty="0"/>
          </a:p>
        </p:txBody>
      </p:sp>
      <p:sp>
        <p:nvSpPr>
          <p:cNvPr id="18442" name="AutoShape 26">
            <a:hlinkClick r:id="" action="ppaction://noaction" highlightClick="1"/>
          </p:cNvPr>
          <p:cNvSpPr>
            <a:spLocks noChangeArrowheads="1"/>
          </p:cNvSpPr>
          <p:nvPr/>
        </p:nvSpPr>
        <p:spPr bwMode="auto">
          <a:xfrm>
            <a:off x="4953000" y="1295400"/>
            <a:ext cx="685800" cy="228600"/>
          </a:xfrm>
          <a:prstGeom prst="actionButtonBlank">
            <a:avLst/>
          </a:prstGeom>
          <a:noFill/>
          <a:ln w="9525">
            <a:noFill/>
            <a:miter lim="800000"/>
            <a:headEnd/>
            <a:tailEnd/>
          </a:ln>
        </p:spPr>
        <p:txBody>
          <a:bodyPr wrap="none" anchor="ctr"/>
          <a:lstStyle/>
          <a:p>
            <a:endParaRPr lang="en-US" dirty="0"/>
          </a:p>
        </p:txBody>
      </p:sp>
      <p:sp>
        <p:nvSpPr>
          <p:cNvPr id="18443" name="AutoShape 27">
            <a:hlinkClick r:id="" action="ppaction://noaction" highlightClick="1"/>
          </p:cNvPr>
          <p:cNvSpPr>
            <a:spLocks noChangeArrowheads="1"/>
          </p:cNvSpPr>
          <p:nvPr/>
        </p:nvSpPr>
        <p:spPr bwMode="auto">
          <a:xfrm>
            <a:off x="5867400" y="1295400"/>
            <a:ext cx="685800" cy="228600"/>
          </a:xfrm>
          <a:prstGeom prst="actionButtonBlank">
            <a:avLst/>
          </a:prstGeom>
          <a:noFill/>
          <a:ln w="9525">
            <a:noFill/>
            <a:miter lim="800000"/>
            <a:headEnd/>
            <a:tailEnd/>
          </a:ln>
        </p:spPr>
        <p:txBody>
          <a:bodyPr wrap="none" anchor="ctr"/>
          <a:lstStyle/>
          <a:p>
            <a:endParaRPr lang="en-US" dirty="0"/>
          </a:p>
        </p:txBody>
      </p:sp>
      <p:sp>
        <p:nvSpPr>
          <p:cNvPr id="18444" name="AutoShape 28">
            <a:hlinkClick r:id="" action="ppaction://noaction" highlightClick="1"/>
          </p:cNvPr>
          <p:cNvSpPr>
            <a:spLocks noChangeArrowheads="1"/>
          </p:cNvSpPr>
          <p:nvPr/>
        </p:nvSpPr>
        <p:spPr bwMode="auto">
          <a:xfrm>
            <a:off x="6705600" y="1295400"/>
            <a:ext cx="685800" cy="228600"/>
          </a:xfrm>
          <a:prstGeom prst="actionButtonBlank">
            <a:avLst/>
          </a:prstGeom>
          <a:noFill/>
          <a:ln w="9525">
            <a:noFill/>
            <a:miter lim="800000"/>
            <a:headEnd/>
            <a:tailEnd/>
          </a:ln>
        </p:spPr>
        <p:txBody>
          <a:bodyPr wrap="none" anchor="ctr"/>
          <a:lstStyle/>
          <a:p>
            <a:endParaRPr lang="en-US" dirty="0"/>
          </a:p>
        </p:txBody>
      </p:sp>
      <p:sp>
        <p:nvSpPr>
          <p:cNvPr id="88094" name="Text Box 30"/>
          <p:cNvSpPr txBox="1">
            <a:spLocks noChangeArrowheads="1"/>
          </p:cNvSpPr>
          <p:nvPr/>
        </p:nvSpPr>
        <p:spPr bwMode="auto">
          <a:xfrm>
            <a:off x="1981200" y="5562600"/>
            <a:ext cx="6477000" cy="954107"/>
          </a:xfrm>
          <a:prstGeom prst="rect">
            <a:avLst/>
          </a:prstGeom>
          <a:noFill/>
          <a:ln w="9525">
            <a:solidFill>
              <a:schemeClr val="accent2"/>
            </a:solidFill>
            <a:miter lim="800000"/>
            <a:headEnd/>
            <a:tailEnd/>
          </a:ln>
        </p:spPr>
        <p:txBody>
          <a:bodyPr>
            <a:spAutoFit/>
          </a:bodyPr>
          <a:lstStyle/>
          <a:p>
            <a:pPr>
              <a:spcBef>
                <a:spcPct val="50000"/>
              </a:spcBef>
            </a:pPr>
            <a:r>
              <a:rPr lang="en-GB" sz="1600" dirty="0">
                <a:solidFill>
                  <a:schemeClr val="accent2"/>
                </a:solidFill>
              </a:rPr>
              <a:t>This screen summarises all the selections made.</a:t>
            </a:r>
          </a:p>
          <a:p>
            <a:pPr>
              <a:spcBef>
                <a:spcPct val="50000"/>
              </a:spcBef>
            </a:pPr>
            <a:r>
              <a:rPr lang="en-GB" sz="1600" dirty="0">
                <a:solidFill>
                  <a:schemeClr val="accent2"/>
                </a:solidFill>
              </a:rPr>
              <a:t>When you have confirmed the details are correct press F12 or click the Dispense button to make this </a:t>
            </a:r>
            <a:r>
              <a:rPr lang="en-GB" sz="1600" dirty="0" smtClean="0">
                <a:solidFill>
                  <a:schemeClr val="accent2"/>
                </a:solidFill>
              </a:rPr>
              <a:t>selection (automatic dispenser only)</a:t>
            </a:r>
            <a:endParaRPr lang="en-GB" sz="1600" dirty="0">
              <a:solidFill>
                <a:schemeClr val="accent2"/>
              </a:solidFill>
            </a:endParaRPr>
          </a:p>
        </p:txBody>
      </p:sp>
      <p:sp>
        <p:nvSpPr>
          <p:cNvPr id="18446" name="AutoShape 39">
            <a:hlinkClick r:id="" action="ppaction://noaction" highlightClick="1"/>
          </p:cNvPr>
          <p:cNvSpPr>
            <a:spLocks noChangeArrowheads="1"/>
          </p:cNvSpPr>
          <p:nvPr/>
        </p:nvSpPr>
        <p:spPr bwMode="auto">
          <a:xfrm>
            <a:off x="5257800" y="3581400"/>
            <a:ext cx="838200" cy="304800"/>
          </a:xfrm>
          <a:prstGeom prst="actionButtonBlank">
            <a:avLst/>
          </a:prstGeom>
          <a:noFill/>
          <a:ln w="9525">
            <a:noFill/>
            <a:miter lim="800000"/>
            <a:headEnd/>
            <a:tailEnd/>
          </a:ln>
        </p:spPr>
        <p:txBody>
          <a:bodyPr wrap="none" anchor="ctr"/>
          <a:lstStyle/>
          <a:p>
            <a:endParaRPr lang="en-US" dirty="0"/>
          </a:p>
        </p:txBody>
      </p:sp>
      <p:sp>
        <p:nvSpPr>
          <p:cNvPr id="18447" name="AutoShape 40">
            <a:hlinkClick r:id="" action="ppaction://macro?name=quit" highlightClick="1"/>
          </p:cNvPr>
          <p:cNvSpPr>
            <a:spLocks noChangeArrowheads="1"/>
          </p:cNvSpPr>
          <p:nvPr/>
        </p:nvSpPr>
        <p:spPr bwMode="auto">
          <a:xfrm>
            <a:off x="6324600" y="3581400"/>
            <a:ext cx="914400" cy="304800"/>
          </a:xfrm>
          <a:prstGeom prst="actionButtonBlank">
            <a:avLst/>
          </a:prstGeom>
          <a:noFill/>
          <a:ln w="9525">
            <a:noFill/>
            <a:miter lim="800000"/>
            <a:headEnd/>
            <a:tailEnd/>
          </a:ln>
        </p:spPr>
        <p:txBody>
          <a:bodyPr wrap="none" anchor="ctr"/>
          <a:lstStyle/>
          <a:p>
            <a:endParaRPr lang="en-US" dirty="0"/>
          </a:p>
        </p:txBody>
      </p:sp>
      <p:sp>
        <p:nvSpPr>
          <p:cNvPr id="29" name="Text Box 4"/>
          <p:cNvSpPr txBox="1">
            <a:spLocks noChangeArrowheads="1"/>
          </p:cNvSpPr>
          <p:nvPr/>
        </p:nvSpPr>
        <p:spPr bwMode="auto">
          <a:xfrm>
            <a:off x="0" y="228600"/>
            <a:ext cx="9144000" cy="338138"/>
          </a:xfrm>
          <a:prstGeom prst="rect">
            <a:avLst/>
          </a:prstGeom>
          <a:noFill/>
          <a:ln w="9525">
            <a:noFill/>
            <a:miter lim="800000"/>
            <a:headEnd/>
            <a:tailEnd/>
          </a:ln>
          <a:effectLst/>
        </p:spPr>
        <p:txBody>
          <a:bodyPr>
            <a:spAutoFit/>
          </a:bodyPr>
          <a:lstStyle/>
          <a:p>
            <a:pPr algn="ctr">
              <a:spcBef>
                <a:spcPct val="50000"/>
              </a:spcBef>
              <a:defRPr/>
            </a:pPr>
            <a:r>
              <a:rPr lang="en-GB" sz="1600" b="1" u="sng" dirty="0">
                <a:solidFill>
                  <a:schemeClr val="accent2"/>
                </a:solidFill>
                <a:effectLst>
                  <a:outerShdw blurRad="38100" dist="38100" dir="2700000" algn="tl">
                    <a:srgbClr val="C0C0C0"/>
                  </a:outerShdw>
                </a:effectLst>
              </a:rPr>
              <a:t>Brand Tinting – Summary </a:t>
            </a:r>
            <a:r>
              <a:rPr lang="en-GB" sz="1600" b="1" u="sng" dirty="0" smtClean="0">
                <a:solidFill>
                  <a:schemeClr val="accent2"/>
                </a:solidFill>
                <a:effectLst>
                  <a:outerShdw blurRad="38100" dist="38100" dir="2700000" algn="tl">
                    <a:srgbClr val="C0C0C0"/>
                  </a:outerShdw>
                </a:effectLst>
              </a:rPr>
              <a:t>Screen &amp; Dispense</a:t>
            </a:r>
            <a:endParaRPr lang="en-GB" sz="1600" b="1" u="sng" dirty="0">
              <a:solidFill>
                <a:schemeClr val="accent2"/>
              </a:solidFill>
              <a:effectLst>
                <a:outerShdw blurRad="38100" dist="38100" dir="2700000" algn="tl">
                  <a:srgbClr val="C0C0C0"/>
                </a:outerShdw>
              </a:effectLst>
            </a:endParaRPr>
          </a:p>
        </p:txBody>
      </p:sp>
      <p:sp>
        <p:nvSpPr>
          <p:cNvPr id="18" name="Text Box 8"/>
          <p:cNvSpPr txBox="1">
            <a:spLocks noChangeArrowheads="1"/>
          </p:cNvSpPr>
          <p:nvPr/>
        </p:nvSpPr>
        <p:spPr bwMode="auto">
          <a:xfrm>
            <a:off x="7848600" y="2971800"/>
            <a:ext cx="1143000" cy="1077913"/>
          </a:xfrm>
          <a:prstGeom prst="rect">
            <a:avLst/>
          </a:prstGeom>
          <a:solidFill>
            <a:schemeClr val="accent1"/>
          </a:solidFill>
          <a:ln w="9525">
            <a:solidFill>
              <a:schemeClr val="accent2"/>
            </a:solidFill>
            <a:miter lim="800000"/>
            <a:headEnd/>
            <a:tailEnd/>
          </a:ln>
        </p:spPr>
        <p:txBody>
          <a:bodyPr>
            <a:spAutoFit/>
          </a:bodyPr>
          <a:lstStyle/>
          <a:p>
            <a:pPr>
              <a:spcBef>
                <a:spcPct val="50000"/>
              </a:spcBef>
            </a:pPr>
            <a:r>
              <a:rPr lang="en-GB" sz="1600" dirty="0">
                <a:solidFill>
                  <a:schemeClr val="accent2"/>
                </a:solidFill>
              </a:rPr>
              <a:t>Summary of all items selected</a:t>
            </a:r>
          </a:p>
        </p:txBody>
      </p:sp>
      <p:sp>
        <p:nvSpPr>
          <p:cNvPr id="21" name="Text Box 8"/>
          <p:cNvSpPr txBox="1">
            <a:spLocks noChangeArrowheads="1"/>
          </p:cNvSpPr>
          <p:nvPr/>
        </p:nvSpPr>
        <p:spPr bwMode="auto">
          <a:xfrm>
            <a:off x="7848600" y="1981200"/>
            <a:ext cx="1143000" cy="830263"/>
          </a:xfrm>
          <a:prstGeom prst="rect">
            <a:avLst/>
          </a:prstGeom>
          <a:solidFill>
            <a:schemeClr val="accent1"/>
          </a:solidFill>
          <a:ln w="9525">
            <a:solidFill>
              <a:schemeClr val="accent2"/>
            </a:solidFill>
            <a:miter lim="800000"/>
            <a:headEnd/>
            <a:tailEnd/>
          </a:ln>
        </p:spPr>
        <p:txBody>
          <a:bodyPr>
            <a:spAutoFit/>
          </a:bodyPr>
          <a:lstStyle/>
          <a:p>
            <a:pPr>
              <a:spcBef>
                <a:spcPct val="50000"/>
              </a:spcBef>
            </a:pPr>
            <a:r>
              <a:rPr lang="en-GB" sz="1600" dirty="0">
                <a:solidFill>
                  <a:schemeClr val="accent2"/>
                </a:solidFill>
              </a:rPr>
              <a:t>Picture of selected can</a:t>
            </a:r>
          </a:p>
        </p:txBody>
      </p:sp>
      <p:sp>
        <p:nvSpPr>
          <p:cNvPr id="23" name="Text Box 8"/>
          <p:cNvSpPr txBox="1">
            <a:spLocks noChangeArrowheads="1"/>
          </p:cNvSpPr>
          <p:nvPr/>
        </p:nvSpPr>
        <p:spPr bwMode="auto">
          <a:xfrm>
            <a:off x="7848600" y="4191000"/>
            <a:ext cx="1143000" cy="584200"/>
          </a:xfrm>
          <a:prstGeom prst="rect">
            <a:avLst/>
          </a:prstGeom>
          <a:solidFill>
            <a:schemeClr val="accent1"/>
          </a:solidFill>
          <a:ln w="9525">
            <a:solidFill>
              <a:schemeClr val="accent2"/>
            </a:solidFill>
            <a:miter lim="800000"/>
            <a:headEnd/>
            <a:tailEnd/>
          </a:ln>
        </p:spPr>
        <p:txBody>
          <a:bodyPr>
            <a:spAutoFit/>
          </a:bodyPr>
          <a:lstStyle/>
          <a:p>
            <a:pPr>
              <a:spcBef>
                <a:spcPct val="50000"/>
              </a:spcBef>
            </a:pPr>
            <a:r>
              <a:rPr lang="en-GB" sz="1600" dirty="0">
                <a:solidFill>
                  <a:schemeClr val="accent2"/>
                </a:solidFill>
              </a:rPr>
              <a:t>Tinting Formula</a:t>
            </a:r>
          </a:p>
        </p:txBody>
      </p:sp>
      <p:sp>
        <p:nvSpPr>
          <p:cNvPr id="25" name="Text Box 8"/>
          <p:cNvSpPr txBox="1">
            <a:spLocks noChangeArrowheads="1"/>
          </p:cNvSpPr>
          <p:nvPr/>
        </p:nvSpPr>
        <p:spPr bwMode="auto">
          <a:xfrm>
            <a:off x="7772400" y="4876800"/>
            <a:ext cx="1219200" cy="338554"/>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rgbClr val="C00000"/>
                </a:solidFill>
              </a:rPr>
              <a:t>DISPENSE</a:t>
            </a:r>
          </a:p>
        </p:txBody>
      </p:sp>
      <p:sp>
        <p:nvSpPr>
          <p:cNvPr id="22" name="Line 13"/>
          <p:cNvSpPr>
            <a:spLocks noChangeShapeType="1"/>
          </p:cNvSpPr>
          <p:nvPr/>
        </p:nvSpPr>
        <p:spPr bwMode="auto">
          <a:xfrm flipH="1">
            <a:off x="6019800" y="2362200"/>
            <a:ext cx="1828800" cy="457200"/>
          </a:xfrm>
          <a:prstGeom prst="line">
            <a:avLst/>
          </a:prstGeom>
          <a:noFill/>
          <a:ln w="12700">
            <a:solidFill>
              <a:schemeClr val="tx1"/>
            </a:solidFill>
            <a:round/>
            <a:headEnd/>
            <a:tailEnd type="triangle" w="med" len="med"/>
          </a:ln>
        </p:spPr>
        <p:txBody>
          <a:bodyPr/>
          <a:lstStyle/>
          <a:p>
            <a:endParaRPr lang="en-US" dirty="0"/>
          </a:p>
        </p:txBody>
      </p:sp>
      <p:sp>
        <p:nvSpPr>
          <p:cNvPr id="19" name="Line 13"/>
          <p:cNvSpPr>
            <a:spLocks noChangeShapeType="1"/>
          </p:cNvSpPr>
          <p:nvPr/>
        </p:nvSpPr>
        <p:spPr bwMode="auto">
          <a:xfrm flipH="1" flipV="1">
            <a:off x="2819400" y="2514600"/>
            <a:ext cx="5029200" cy="990600"/>
          </a:xfrm>
          <a:prstGeom prst="line">
            <a:avLst/>
          </a:prstGeom>
          <a:noFill/>
          <a:ln w="12700">
            <a:solidFill>
              <a:schemeClr val="tx1"/>
            </a:solidFill>
            <a:round/>
            <a:headEnd/>
            <a:tailEnd type="triangle" w="med" len="med"/>
          </a:ln>
        </p:spPr>
        <p:txBody>
          <a:bodyPr/>
          <a:lstStyle/>
          <a:p>
            <a:endParaRPr lang="en-US" dirty="0"/>
          </a:p>
        </p:txBody>
      </p:sp>
      <p:sp>
        <p:nvSpPr>
          <p:cNvPr id="24" name="Line 13"/>
          <p:cNvSpPr>
            <a:spLocks noChangeShapeType="1"/>
          </p:cNvSpPr>
          <p:nvPr/>
        </p:nvSpPr>
        <p:spPr bwMode="auto">
          <a:xfrm flipH="1" flipV="1">
            <a:off x="3733800" y="3733800"/>
            <a:ext cx="3962400" cy="685800"/>
          </a:xfrm>
          <a:prstGeom prst="line">
            <a:avLst/>
          </a:prstGeom>
          <a:noFill/>
          <a:ln w="12700">
            <a:solidFill>
              <a:schemeClr val="tx1"/>
            </a:solidFill>
            <a:round/>
            <a:headEnd/>
            <a:tailEnd type="triangle" w="med" len="med"/>
          </a:ln>
        </p:spPr>
        <p:txBody>
          <a:bodyPr/>
          <a:lstStyle/>
          <a:p>
            <a:endParaRPr lang="en-US" dirty="0"/>
          </a:p>
        </p:txBody>
      </p:sp>
      <p:sp>
        <p:nvSpPr>
          <p:cNvPr id="26" name="Line 13"/>
          <p:cNvSpPr>
            <a:spLocks noChangeShapeType="1"/>
          </p:cNvSpPr>
          <p:nvPr/>
        </p:nvSpPr>
        <p:spPr bwMode="auto">
          <a:xfrm flipH="1">
            <a:off x="6324600" y="5105400"/>
            <a:ext cx="1447800" cy="76200"/>
          </a:xfrm>
          <a:prstGeom prst="line">
            <a:avLst/>
          </a:prstGeom>
          <a:noFill/>
          <a:ln w="12700">
            <a:solidFill>
              <a:schemeClr val="tx1"/>
            </a:solidFill>
            <a:round/>
            <a:headEnd/>
            <a:tailEnd type="triangle" w="med" len="med"/>
          </a:ln>
        </p:spPr>
        <p:txBody>
          <a:bodyPr/>
          <a:lstStyle/>
          <a:p>
            <a:endParaRPr lang="en-US" dirty="0"/>
          </a:p>
        </p:txBody>
      </p:sp>
    </p:spTree>
    <p:extLst>
      <p:ext uri="{BB962C8B-B14F-4D97-AF65-F5344CB8AC3E}">
        <p14:creationId xmlns:p14="http://schemas.microsoft.com/office/powerpoint/2010/main" xmlns="" val="5650440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88094"/>
                                        </p:tgtEl>
                                        <p:attrNameLst>
                                          <p:attrName>style.visibility</p:attrName>
                                        </p:attrNameLst>
                                      </p:cBhvr>
                                      <p:to>
                                        <p:strVal val="visible"/>
                                      </p:to>
                                    </p:set>
                                    <p:animEffect transition="in" filter="fade">
                                      <p:cBhvr>
                                        <p:cTn id="7" dur="1000"/>
                                        <p:tgtEl>
                                          <p:spTgt spid="88094"/>
                                        </p:tgtEl>
                                      </p:cBhvr>
                                    </p:animEffect>
                                    <p:anim calcmode="lin" valueType="num">
                                      <p:cBhvr>
                                        <p:cTn id="8" dur="1000" fill="hold"/>
                                        <p:tgtEl>
                                          <p:spTgt spid="88094"/>
                                        </p:tgtEl>
                                        <p:attrNameLst>
                                          <p:attrName>ppt_x</p:attrName>
                                        </p:attrNameLst>
                                      </p:cBhvr>
                                      <p:tavLst>
                                        <p:tav tm="0">
                                          <p:val>
                                            <p:strVal val="#ppt_x-.1"/>
                                          </p:val>
                                        </p:tav>
                                        <p:tav tm="100000">
                                          <p:val>
                                            <p:strVal val="#ppt_x"/>
                                          </p:val>
                                        </p:tav>
                                      </p:tavLst>
                                    </p:anim>
                                    <p:anim calcmode="lin" valueType="num">
                                      <p:cBhvr>
                                        <p:cTn id="9" dur="1000" fill="hold"/>
                                        <p:tgtEl>
                                          <p:spTgt spid="88094"/>
                                        </p:tgtEl>
                                        <p:attrNameLst>
                                          <p:attrName>ppt_y</p:attrName>
                                        </p:attrNameLst>
                                      </p:cBhvr>
                                      <p:tavLst>
                                        <p:tav tm="0">
                                          <p:val>
                                            <p:strVal val="#ppt_y"/>
                                          </p:val>
                                        </p:tav>
                                        <p:tav tm="100000">
                                          <p:val>
                                            <p:strVal val="#ppt_y"/>
                                          </p:val>
                                        </p:tav>
                                      </p:tavLst>
                                    </p:anim>
                                  </p:childTnLst>
                                </p:cTn>
                              </p:par>
                              <p:par>
                                <p:cTn id="10" presetID="51" presetClass="entr" presetSubtype="0" fill="hold" nodeType="withEffect">
                                  <p:stCondLst>
                                    <p:cond delay="0"/>
                                  </p:stCondLst>
                                  <p:childTnLst>
                                    <p:set>
                                      <p:cBhvr>
                                        <p:cTn id="11" dur="1" fill="hold">
                                          <p:stCondLst>
                                            <p:cond delay="0"/>
                                          </p:stCondLst>
                                        </p:cTn>
                                        <p:tgtEl>
                                          <p:spTgt spid="29">
                                            <p:txEl>
                                              <p:pRg st="0" end="0"/>
                                            </p:txEl>
                                          </p:spTgt>
                                        </p:tgtEl>
                                        <p:attrNameLst>
                                          <p:attrName>style.visibility</p:attrName>
                                        </p:attrNameLst>
                                      </p:cBhvr>
                                      <p:to>
                                        <p:strVal val="visible"/>
                                      </p:to>
                                    </p:set>
                                    <p:animEffect transition="in" filter="fade">
                                      <p:cBhvr>
                                        <p:cTn id="12" dur="770" decel="100000"/>
                                        <p:tgtEl>
                                          <p:spTgt spid="29">
                                            <p:txEl>
                                              <p:pRg st="0" end="0"/>
                                            </p:txEl>
                                          </p:spTgt>
                                        </p:tgtEl>
                                      </p:cBhvr>
                                    </p:animEffect>
                                    <p:animScale>
                                      <p:cBhvr>
                                        <p:cTn id="13" dur="770" decel="100000"/>
                                        <p:tgtEl>
                                          <p:spTgt spid="29">
                                            <p:txEl>
                                              <p:pRg st="0" end="0"/>
                                            </p:txEl>
                                          </p:spTgt>
                                        </p:tgtEl>
                                      </p:cBhvr>
                                      <p:from x="10000" y="10000"/>
                                      <p:to x="200000" y="450000"/>
                                    </p:animScale>
                                    <p:animScale>
                                      <p:cBhvr>
                                        <p:cTn id="14" dur="1230" accel="100000" fill="hold">
                                          <p:stCondLst>
                                            <p:cond delay="770"/>
                                          </p:stCondLst>
                                        </p:cTn>
                                        <p:tgtEl>
                                          <p:spTgt spid="29">
                                            <p:txEl>
                                              <p:pRg st="0" end="0"/>
                                            </p:txEl>
                                          </p:spTgt>
                                        </p:tgtEl>
                                      </p:cBhvr>
                                      <p:from x="200000" y="450000"/>
                                      <p:to x="100000" y="100000"/>
                                    </p:animScale>
                                    <p:set>
                                      <p:cBhvr>
                                        <p:cTn id="15" dur="770" fill="hold"/>
                                        <p:tgtEl>
                                          <p:spTgt spid="29">
                                            <p:txEl>
                                              <p:pRg st="0" end="0"/>
                                            </p:txEl>
                                          </p:spTgt>
                                        </p:tgtEl>
                                        <p:attrNameLst>
                                          <p:attrName>ppt_x</p:attrName>
                                        </p:attrNameLst>
                                      </p:cBhvr>
                                      <p:to>
                                        <p:strVal val="(0.5)"/>
                                      </p:to>
                                    </p:set>
                                    <p:anim from="(0.5)" to="(#ppt_x)" calcmode="lin" valueType="num">
                                      <p:cBhvr>
                                        <p:cTn id="16" dur="1230" accel="100000" fill="hold">
                                          <p:stCondLst>
                                            <p:cond delay="770"/>
                                          </p:stCondLst>
                                        </p:cTn>
                                        <p:tgtEl>
                                          <p:spTgt spid="29">
                                            <p:txEl>
                                              <p:pRg st="0" end="0"/>
                                            </p:txEl>
                                          </p:spTgt>
                                        </p:tgtEl>
                                        <p:attrNameLst>
                                          <p:attrName>ppt_x</p:attrName>
                                        </p:attrNameLst>
                                      </p:cBhvr>
                                    </p:anim>
                                    <p:set>
                                      <p:cBhvr>
                                        <p:cTn id="17" dur="770" fill="hold"/>
                                        <p:tgtEl>
                                          <p:spTgt spid="29">
                                            <p:txEl>
                                              <p:pRg st="0" end="0"/>
                                            </p:txEl>
                                          </p:spTgt>
                                        </p:tgtEl>
                                        <p:attrNameLst>
                                          <p:attrName>ppt_y</p:attrName>
                                        </p:attrNameLst>
                                      </p:cBhvr>
                                      <p:to>
                                        <p:strVal val="(#ppt_y+0.4)"/>
                                      </p:to>
                                    </p:set>
                                    <p:anim from="(#ppt_y+0.4)" to="(#ppt_y)" calcmode="lin" valueType="num">
                                      <p:cBhvr>
                                        <p:cTn id="18" dur="1230" accel="100000" fill="hold">
                                          <p:stCondLst>
                                            <p:cond delay="770"/>
                                          </p:stCondLst>
                                        </p:cTn>
                                        <p:tgtEl>
                                          <p:spTgt spid="29">
                                            <p:txEl>
                                              <p:pRg st="0" end="0"/>
                                            </p:txEl>
                                          </p:spTgt>
                                        </p:tgtEl>
                                        <p:attrNameLst>
                                          <p:attrName>ppt_y</p:attrName>
                                        </p:attrNameLst>
                                      </p:cBhvr>
                                    </p:anim>
                                  </p:childTnLst>
                                </p:cTn>
                              </p:par>
                            </p:childTnLst>
                          </p:cTn>
                        </p:par>
                        <p:par>
                          <p:cTn id="19" fill="hold">
                            <p:stCondLst>
                              <p:cond delay="1650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18"/>
                                        </p:tgtEl>
                                        <p:attrNameLst>
                                          <p:attrName>style.visibility</p:attrName>
                                        </p:attrNameLst>
                                      </p:cBhvr>
                                      <p:to>
                                        <p:strVal val="visible"/>
                                      </p:to>
                                    </p:set>
                                    <p:anim calcmode="discrete" valueType="clr">
                                      <p:cBhvr override="childStyle">
                                        <p:cTn id="22"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8"/>
                                        </p:tgtEl>
                                        <p:attrNameLst>
                                          <p:attrName>fillcolor</p:attrName>
                                        </p:attrNameLst>
                                      </p:cBhvr>
                                      <p:tavLst>
                                        <p:tav tm="0">
                                          <p:val>
                                            <p:clrVal>
                                              <a:schemeClr val="accent2"/>
                                            </p:clrVal>
                                          </p:val>
                                        </p:tav>
                                        <p:tav tm="50000">
                                          <p:val>
                                            <p:clrVal>
                                              <a:schemeClr val="hlink"/>
                                            </p:clrVal>
                                          </p:val>
                                        </p:tav>
                                      </p:tavLst>
                                    </p:anim>
                                    <p:set>
                                      <p:cBhvr>
                                        <p:cTn id="24" dur="80"/>
                                        <p:tgtEl>
                                          <p:spTgt spid="18"/>
                                        </p:tgtEl>
                                        <p:attrNameLst>
                                          <p:attrName>fill.type</p:attrName>
                                        </p:attrNameLst>
                                      </p:cBhvr>
                                      <p:to>
                                        <p:strVal val="solid"/>
                                      </p:to>
                                    </p:se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2000"/>
                                        <p:tgtEl>
                                          <p:spTgt spid="19"/>
                                        </p:tgtEl>
                                      </p:cBhvr>
                                    </p:animEffect>
                                  </p:childTnLst>
                                </p:cTn>
                              </p:par>
                            </p:childTnLst>
                          </p:cTn>
                        </p:par>
                        <p:par>
                          <p:cTn id="28" fill="hold">
                            <p:stCondLst>
                              <p:cond delay="18500"/>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21"/>
                                        </p:tgtEl>
                                        <p:attrNameLst>
                                          <p:attrName>style.visibility</p:attrName>
                                        </p:attrNameLst>
                                      </p:cBhvr>
                                      <p:to>
                                        <p:strVal val="visible"/>
                                      </p:to>
                                    </p:set>
                                    <p:anim calcmode="discrete" valueType="clr">
                                      <p:cBhvr override="childStyle">
                                        <p:cTn id="31"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21"/>
                                        </p:tgtEl>
                                        <p:attrNameLst>
                                          <p:attrName>fillcolor</p:attrName>
                                        </p:attrNameLst>
                                      </p:cBhvr>
                                      <p:tavLst>
                                        <p:tav tm="0">
                                          <p:val>
                                            <p:clrVal>
                                              <a:schemeClr val="accent2"/>
                                            </p:clrVal>
                                          </p:val>
                                        </p:tav>
                                        <p:tav tm="50000">
                                          <p:val>
                                            <p:clrVal>
                                              <a:schemeClr val="hlink"/>
                                            </p:clrVal>
                                          </p:val>
                                        </p:tav>
                                      </p:tavLst>
                                    </p:anim>
                                    <p:set>
                                      <p:cBhvr>
                                        <p:cTn id="33" dur="80"/>
                                        <p:tgtEl>
                                          <p:spTgt spid="21"/>
                                        </p:tgtEl>
                                        <p:attrNameLst>
                                          <p:attrName>fill.type</p:attrName>
                                        </p:attrNameLst>
                                      </p:cBhvr>
                                      <p:to>
                                        <p:strVal val="solid"/>
                                      </p:to>
                                    </p:set>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2000"/>
                                        <p:tgtEl>
                                          <p:spTgt spid="22"/>
                                        </p:tgtEl>
                                      </p:cBhvr>
                                    </p:animEffect>
                                  </p:childTnLst>
                                </p:cTn>
                              </p:par>
                            </p:childTnLst>
                          </p:cTn>
                        </p:par>
                        <p:par>
                          <p:cTn id="37" fill="hold">
                            <p:stCondLst>
                              <p:cond delay="2050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23"/>
                                        </p:tgtEl>
                                        <p:attrNameLst>
                                          <p:attrName>style.visibility</p:attrName>
                                        </p:attrNameLst>
                                      </p:cBhvr>
                                      <p:to>
                                        <p:strVal val="visible"/>
                                      </p:to>
                                    </p:set>
                                    <p:anim calcmode="discrete" valueType="clr">
                                      <p:cBhvr override="childStyle">
                                        <p:cTn id="40"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23"/>
                                        </p:tgtEl>
                                        <p:attrNameLst>
                                          <p:attrName>fillcolor</p:attrName>
                                        </p:attrNameLst>
                                      </p:cBhvr>
                                      <p:tavLst>
                                        <p:tav tm="0">
                                          <p:val>
                                            <p:clrVal>
                                              <a:schemeClr val="accent2"/>
                                            </p:clrVal>
                                          </p:val>
                                        </p:tav>
                                        <p:tav tm="50000">
                                          <p:val>
                                            <p:clrVal>
                                              <a:schemeClr val="hlink"/>
                                            </p:clrVal>
                                          </p:val>
                                        </p:tav>
                                      </p:tavLst>
                                    </p:anim>
                                    <p:set>
                                      <p:cBhvr>
                                        <p:cTn id="42" dur="80"/>
                                        <p:tgtEl>
                                          <p:spTgt spid="23"/>
                                        </p:tgtEl>
                                        <p:attrNameLst>
                                          <p:attrName>fill.type</p:attrName>
                                        </p:attrNameLst>
                                      </p:cBhvr>
                                      <p:to>
                                        <p:strVal val="solid"/>
                                      </p:to>
                                    </p:set>
                                  </p:childTnLst>
                                </p:cTn>
                              </p:par>
                              <p:par>
                                <p:cTn id="43" presetID="10"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2000"/>
                                        <p:tgtEl>
                                          <p:spTgt spid="24"/>
                                        </p:tgtEl>
                                      </p:cBhvr>
                                    </p:animEffect>
                                  </p:childTnLst>
                                </p:cTn>
                              </p:par>
                            </p:childTnLst>
                          </p:cTn>
                        </p:par>
                        <p:par>
                          <p:cTn id="46" fill="hold">
                            <p:stCondLst>
                              <p:cond delay="22500"/>
                            </p:stCondLst>
                            <p:childTnLst>
                              <p:par>
                                <p:cTn id="47" presetID="27" presetClass="entr" presetSubtype="0" fill="hold" grpId="0" nodeType="afterEffect">
                                  <p:stCondLst>
                                    <p:cond delay="0"/>
                                  </p:stCondLst>
                                  <p:iterate type="lt">
                                    <p:tmPct val="50000"/>
                                  </p:iterate>
                                  <p:childTnLst>
                                    <p:set>
                                      <p:cBhvr>
                                        <p:cTn id="48" dur="1" fill="hold">
                                          <p:stCondLst>
                                            <p:cond delay="0"/>
                                          </p:stCondLst>
                                        </p:cTn>
                                        <p:tgtEl>
                                          <p:spTgt spid="25"/>
                                        </p:tgtEl>
                                        <p:attrNameLst>
                                          <p:attrName>style.visibility</p:attrName>
                                        </p:attrNameLst>
                                      </p:cBhvr>
                                      <p:to>
                                        <p:strVal val="visible"/>
                                      </p:to>
                                    </p:set>
                                    <p:anim calcmode="discrete" valueType="clr">
                                      <p:cBhvr override="childStyle">
                                        <p:cTn id="49" dur="80"/>
                                        <p:tgtEl>
                                          <p:spTgt spid="25"/>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25"/>
                                        </p:tgtEl>
                                        <p:attrNameLst>
                                          <p:attrName>fillcolor</p:attrName>
                                        </p:attrNameLst>
                                      </p:cBhvr>
                                      <p:tavLst>
                                        <p:tav tm="0">
                                          <p:val>
                                            <p:clrVal>
                                              <a:schemeClr val="accent2"/>
                                            </p:clrVal>
                                          </p:val>
                                        </p:tav>
                                        <p:tav tm="50000">
                                          <p:val>
                                            <p:clrVal>
                                              <a:schemeClr val="hlink"/>
                                            </p:clrVal>
                                          </p:val>
                                        </p:tav>
                                      </p:tavLst>
                                    </p:anim>
                                    <p:set>
                                      <p:cBhvr>
                                        <p:cTn id="51" dur="80"/>
                                        <p:tgtEl>
                                          <p:spTgt spid="25"/>
                                        </p:tgtEl>
                                        <p:attrNameLst>
                                          <p:attrName>fill.type</p:attrName>
                                        </p:attrNameLst>
                                      </p:cBhvr>
                                      <p:to>
                                        <p:strVal val="solid"/>
                                      </p:to>
                                    </p:set>
                                  </p:childTnLst>
                                </p:cTn>
                              </p:par>
                              <p:par>
                                <p:cTn id="52" presetID="10"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94" grpId="0" animBg="1"/>
      <p:bldP spid="18" grpId="0" animBg="1"/>
      <p:bldP spid="21" grpId="0" animBg="1"/>
      <p:bldP spid="23" grpId="0" animBg="1"/>
      <p:bldP spid="25" grpId="0" animBg="1"/>
      <p:bldP spid="22" grpId="0" animBg="1"/>
      <p:bldP spid="19" grpId="0" animBg="1"/>
      <p:bldP spid="24" grpId="0" animBg="1"/>
      <p:bldP spid="26" grpId="0" animBg="1"/>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39CBDC9AA8C0C4B8608B0ED9DDFE288" ma:contentTypeVersion="0" ma:contentTypeDescription="Create a new document." ma:contentTypeScope="" ma:versionID="1f5fbfc99b12ae4fe5b65b8fb21ad06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C5661435-AA6A-46C3-80F0-75182D0797E9}">
  <ds:schemaRefs>
    <ds:schemaRef ds:uri="http://schemas.microsoft.com/sharepoint/v3/contenttype/forms"/>
  </ds:schemaRefs>
</ds:datastoreItem>
</file>

<file path=customXml/itemProps2.xml><?xml version="1.0" encoding="utf-8"?>
<ds:datastoreItem xmlns:ds="http://schemas.openxmlformats.org/officeDocument/2006/customXml" ds:itemID="{7B1E9F33-C60C-4F85-BAF3-8B7F9537C5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91347485-4CD5-4F9F-9448-5930B5884C96}">
  <ds:schemaRefs>
    <ds:schemaRef ds:uri="http://purl.org/dc/dcmitype/"/>
    <ds:schemaRef ds:uri="http://purl.org/dc/elements/1.1/"/>
    <ds:schemaRef ds:uri="http://www.w3.org/XML/1998/namespace"/>
    <ds:schemaRef ds:uri="http://purl.org/dc/terms/"/>
    <ds:schemaRef ds:uri="http://schemas.microsoft.com/office/2006/metadata/properties"/>
    <ds:schemaRef ds:uri="http://schemas.microsoft.com/office/2006/documentManagement/type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0</TotalTime>
  <Words>494</Words>
  <Application>Microsoft Office PowerPoint</Application>
  <PresentationFormat>On-screen Show (4:3)</PresentationFormat>
  <Paragraphs>41</Paragraphs>
  <Slides>9</Slides>
  <Notes>0</Notes>
  <HiddenSlides>6</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Default Design</vt:lpstr>
      <vt:lpstr>Slide 1</vt:lpstr>
      <vt:lpstr>Slide 2</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dc:creator>
  <cp:lastModifiedBy>oakesi01</cp:lastModifiedBy>
  <cp:revision>1061</cp:revision>
  <cp:lastPrinted>1601-01-01T00:00:00Z</cp:lastPrinted>
  <dcterms:created xsi:type="dcterms:W3CDTF">1601-01-01T00:00:00Z</dcterms:created>
  <dcterms:modified xsi:type="dcterms:W3CDTF">2012-06-29T10:30:37Z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